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1" r:id="rId3"/>
    <p:sldId id="265" r:id="rId4"/>
    <p:sldId id="321" r:id="rId5"/>
    <p:sldId id="287" r:id="rId6"/>
    <p:sldId id="259" r:id="rId7"/>
    <p:sldId id="297" r:id="rId8"/>
    <p:sldId id="268" r:id="rId9"/>
    <p:sldId id="263" r:id="rId10"/>
    <p:sldId id="293" r:id="rId11"/>
    <p:sldId id="289" r:id="rId12"/>
    <p:sldId id="288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B4C"/>
    <a:srgbClr val="C5DBF2"/>
    <a:srgbClr val="EA4607"/>
    <a:srgbClr val="F7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382" autoAdjust="0"/>
  </p:normalViewPr>
  <p:slideViewPr>
    <p:cSldViewPr snapToGrid="0">
      <p:cViewPr varScale="1">
        <p:scale>
          <a:sx n="107" d="100"/>
          <a:sy n="107" d="100"/>
        </p:scale>
        <p:origin x="126" y="1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6T08:32:59.76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0,'18564'135'0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ECFA9-9779-4AF1-9795-72B64FEFD73D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66FC1-CAA6-4B24-BCA3-7FDBE43C5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83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6355-5AB8-4F7A-08AD-FDC3ACDEA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328E0-1466-C0B4-CB82-F7349256C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087C5-700B-DF0E-FA92-A40F3298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FFF7-526A-4435-B0DB-628A52855D3D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AE66-93DE-54ED-EC5E-974CA0A8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9FF0-B8E4-F9EF-55C1-6769C2F5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DE23-09F8-4CC2-9725-3C9ADF3E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9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24092-DD3A-A368-4A29-A2FAFC81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1B88F-8A79-8B76-5E23-AB3F82677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A6FBB-8132-1736-CABC-189352E6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FFF7-526A-4435-B0DB-628A52855D3D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4945E-356B-BA6A-1354-F02BAC8D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985BE-16D8-D773-E860-6D66D0D2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DE23-09F8-4CC2-9725-3C9ADF3E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9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405993-8469-3AE5-903D-51F118660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E4A1D-3AFB-9569-3E68-4B56A0EF7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8360A-F10E-D6F5-FED7-E285E7E15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FFF7-526A-4435-B0DB-628A52855D3D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E59D8-B45E-1DAA-4078-D190D047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78945-02EE-98DE-D1D4-FE46D734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DE23-09F8-4CC2-9725-3C9ADF3E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3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0CCED-8833-37A4-2B2E-5E51DF41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5DE47-AD92-9A88-4067-74FF0F1EC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5844B-9A5F-2440-E6F6-22A34854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FFF7-526A-4435-B0DB-628A52855D3D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67BF8-EABF-D4EB-E2C8-ACC4D42C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9B700-9A40-C7AD-327A-FBD88ECB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DE23-09F8-4CC2-9725-3C9ADF3E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5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B06A-88B6-1C14-59E1-D07A95E8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CA021-FF2E-8121-1C61-92A2A4E5B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1126E-8F88-4618-EA95-306AF2BC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FFF7-526A-4435-B0DB-628A52855D3D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7582D-1C61-2884-D4A2-7C5425DE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1857A-622C-BF12-7A59-E4CF2E10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DE23-09F8-4CC2-9725-3C9ADF3E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0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B704-2BBA-F931-AC57-FF403141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729F4-BEF7-4B69-34B3-27BC27EC5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71879-A906-8857-55C7-ADFEAF5AA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E3DB7-CFEE-7923-40D4-DDABCFF9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FFF7-526A-4435-B0DB-628A52855D3D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F10DB-10C5-52A6-355B-60D9DFC5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C22AE-4F97-1548-7AA9-38325434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DE23-09F8-4CC2-9725-3C9ADF3E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87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5692F-5509-233C-53B8-A003F84A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A5C05-7039-B52B-EB27-9B46FCA7F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22E32-9C71-B10A-DCD9-4185AF95B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C8981-32E5-318E-AB97-185DC3A62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60CD1-8581-9E36-92C4-C93370400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6D4F3B-A076-515B-8B4A-5B691CD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FFF7-526A-4435-B0DB-628A52855D3D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B09DC-3E7B-01C0-9A78-976CFDA4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E592B-A31C-1E4E-A10F-6AA13B37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DE23-09F8-4CC2-9725-3C9ADF3E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72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8F24-2512-F8EC-8EBE-BEDC0DB3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776AA-A893-DE8F-9240-96223857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FFF7-526A-4435-B0DB-628A52855D3D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71C4-F2AC-AB67-6191-BD3BA414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0AAB8-7ACE-09D5-1A0E-1F37FD08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DE23-09F8-4CC2-9725-3C9ADF3E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61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F2E18-570D-F156-7174-56CCBC5D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FFF7-526A-4435-B0DB-628A52855D3D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C80BD-6024-53B6-B3AF-6B161EA9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AA90F-10C4-F981-3FF6-A99E05C3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DE23-09F8-4CC2-9725-3C9ADF3E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6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0566C-0D78-0D42-520B-5E03825A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09A79-DE24-FDF8-D68E-5F0842BA5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FC3E1-736B-9CC0-550F-B2AC1F5D5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34087-4B54-64F5-6DC1-C7E5E135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FFF7-526A-4435-B0DB-628A52855D3D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39FBF-F464-6640-78F5-063E9B48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44FB0-F6F2-C39A-D1AC-BD701EA1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DE23-09F8-4CC2-9725-3C9ADF3E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23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8FCE1-C570-36E0-451B-EBEBBBE4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6FA71-CEDA-E0EC-A7C5-92CF15B6F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9F1E6-30B0-6E50-1693-AE23989CB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2A12A-9A4B-FE85-317D-8E2917D9F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FFF7-526A-4435-B0DB-628A52855D3D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28AF0-BBC3-6638-697D-1358582F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60B18-5658-4637-3062-EC989A2A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DE23-09F8-4CC2-9725-3C9ADF3E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7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9BC45B-45B4-8017-0445-0F71FA4D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92493-A853-EDB9-7005-130757CA7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1D42D-D16D-209E-C24B-0B9DF823A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7AFFF7-526A-4435-B0DB-628A52855D3D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486F5-E27B-B8BE-B332-20F4F275C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0D9F6-542A-25B5-F36C-809A6DA47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6EDE23-09F8-4CC2-9725-3C9ADF3EA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a.pt/en/tema/modelos_e_prototipos_en" TargetMode="External"/><Relationship Id="rId13" Type="http://schemas.openxmlformats.org/officeDocument/2006/relationships/hyperlink" Target="https://www.ua.pt/en/tema/lab_cvd_en" TargetMode="External"/><Relationship Id="rId18" Type="http://schemas.openxmlformats.org/officeDocument/2006/relationships/hyperlink" Target="https://www.ua.pt/en/tema/sim_ens_biom_en" TargetMode="External"/><Relationship Id="rId26" Type="http://schemas.openxmlformats.org/officeDocument/2006/relationships/hyperlink" Target="https://www.ua.pt/en/tema/anal_exp_tens_defor_en" TargetMode="External"/><Relationship Id="rId3" Type="http://schemas.openxmlformats.org/officeDocument/2006/relationships/hyperlink" Target="https://www.ua.pt/file/80246" TargetMode="External"/><Relationship Id="rId21" Type="http://schemas.openxmlformats.org/officeDocument/2006/relationships/hyperlink" Target="https://www.ua.pt/en/tema/weld_lab_en" TargetMode="External"/><Relationship Id="rId7" Type="http://schemas.openxmlformats.org/officeDocument/2006/relationships/hyperlink" Target="https://www.ua.pt/en/tema/lab_manadiprot_en" TargetMode="External"/><Relationship Id="rId12" Type="http://schemas.openxmlformats.org/officeDocument/2006/relationships/hyperlink" Target="https://www.ua.pt/en/tema/lab_nano_en" TargetMode="External"/><Relationship Id="rId17" Type="http://schemas.openxmlformats.org/officeDocument/2006/relationships/hyperlink" Target="http://cibil.web.ua.pt/" TargetMode="External"/><Relationship Id="rId25" Type="http://schemas.openxmlformats.org/officeDocument/2006/relationships/hyperlink" Target="https://www.ua.pt/en/tema/motor_comb_int_en" TargetMode="External"/><Relationship Id="rId2" Type="http://schemas.openxmlformats.org/officeDocument/2006/relationships/hyperlink" Target="mailto:tema.services@ua.pt" TargetMode="External"/><Relationship Id="rId16" Type="http://schemas.openxmlformats.org/officeDocument/2006/relationships/hyperlink" Target="https://www.ua.pt/en/tema/lab_biomec_en" TargetMode="External"/><Relationship Id="rId20" Type="http://schemas.openxmlformats.org/officeDocument/2006/relationships/hyperlink" Target="https://www.ua.pt/en/tema/lee_en" TargetMode="Externa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a.pt/en/tema/caract_mat_en" TargetMode="External"/><Relationship Id="rId11" Type="http://schemas.openxmlformats.org/officeDocument/2006/relationships/hyperlink" Target="https://www.ua.pt/en/tema/imp_test_en" TargetMode="External"/><Relationship Id="rId24" Type="http://schemas.openxmlformats.org/officeDocument/2006/relationships/hyperlink" Target="https://www.ua.pt/en/tema/lab_dpp_en" TargetMode="External"/><Relationship Id="rId5" Type="http://schemas.openxmlformats.org/officeDocument/2006/relationships/hyperlink" Target="https://www.ua.pt/en/tema/lab_tecmec_en" TargetMode="External"/><Relationship Id="rId15" Type="http://schemas.openxmlformats.org/officeDocument/2006/relationships/hyperlink" Target="https://www.ua.pt/en/tema/lab_din_est_en" TargetMode="External"/><Relationship Id="rId23" Type="http://schemas.openxmlformats.org/officeDocument/2006/relationships/hyperlink" Target="https://www.ua.pt/en/tema/imp_test_const_sold_en" TargetMode="External"/><Relationship Id="rId28" Type="http://schemas.openxmlformats.org/officeDocument/2006/relationships/hyperlink" Target="https://www.ua.pt/en/tema/rev_diam_en" TargetMode="External"/><Relationship Id="rId10" Type="http://schemas.openxmlformats.org/officeDocument/2006/relationships/hyperlink" Target="https://www.ua.pt/en/tema/test_ens_mec_mod_num_en" TargetMode="External"/><Relationship Id="rId19" Type="http://schemas.openxmlformats.org/officeDocument/2006/relationships/hyperlink" Target="https://www.ua.pt/en/tema/lcpt_en" TargetMode="External"/><Relationship Id="rId4" Type="http://schemas.openxmlformats.org/officeDocument/2006/relationships/hyperlink" Target="https://www.ua.pt/tema/lab_ensaios_mec_en" TargetMode="External"/><Relationship Id="rId9" Type="http://schemas.openxmlformats.org/officeDocument/2006/relationships/hyperlink" Target="https://www.ua.pt/en/tema/lab_maq_trib_en" TargetMode="External"/><Relationship Id="rId14" Type="http://schemas.openxmlformats.org/officeDocument/2006/relationships/hyperlink" Target="https://www.ua.pt/en/tema/page/21861" TargetMode="External"/><Relationship Id="rId22" Type="http://schemas.openxmlformats.org/officeDocument/2006/relationships/hyperlink" Target="https://www.ua.pt/en/tema/labo_metalo_en" TargetMode="External"/><Relationship Id="rId27" Type="http://schemas.openxmlformats.org/officeDocument/2006/relationships/hyperlink" Target="https://www.ua.pt/en/tema/ens_biax_carb_lam_en" TargetMode="Externa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hyperlink" Target="http://www.ua.pt/en/tema/equipamento-de-soldadura-por-feixe-de-eletroes" TargetMode="External"/><Relationship Id="rId21" Type="http://schemas.openxmlformats.org/officeDocument/2006/relationships/hyperlink" Target="https://www.ua.pt/en/tema/thermo_scientific_haake_minijet_ii" TargetMode="External"/><Relationship Id="rId42" Type="http://schemas.openxmlformats.org/officeDocument/2006/relationships/hyperlink" Target="https://www.ua.pt/en/tema/centrifugadora_en" TargetMode="External"/><Relationship Id="rId47" Type="http://schemas.openxmlformats.org/officeDocument/2006/relationships/hyperlink" Target="https://www.ua.pt/en/tema/sievert_hydrogen_storage" TargetMode="External"/><Relationship Id="rId63" Type="http://schemas.openxmlformats.org/officeDocument/2006/relationships/hyperlink" Target="https://www.ua.pt/en/tema/scanner_laser_3d_en" TargetMode="External"/><Relationship Id="rId68" Type="http://schemas.openxmlformats.org/officeDocument/2006/relationships/hyperlink" Target="https://www.ua.pt/en/tema/optical_microscope" TargetMode="External"/><Relationship Id="rId84" Type="http://schemas.openxmlformats.org/officeDocument/2006/relationships/hyperlink" Target="http://www.ua.pt/pt/tema/equipamento-para-medicao-da-rigidez-dieletrica-de-oleo-isolante" TargetMode="External"/><Relationship Id="rId89" Type="http://schemas.openxmlformats.org/officeDocument/2006/relationships/hyperlink" Target="https://www.ua.pt/en/tema/portable_olympus_omniscan_sx_phased_array" TargetMode="External"/><Relationship Id="rId16" Type="http://schemas.openxmlformats.org/officeDocument/2006/relationships/hyperlink" Target="https://www.ua.pt/tema/sistema_de_extensometria_en" TargetMode="External"/><Relationship Id="rId11" Type="http://schemas.openxmlformats.org/officeDocument/2006/relationships/hyperlink" Target="https://www.ua.pt/en/tema/shimadzu_micromaterial_testing_machine_mmt101n" TargetMode="External"/><Relationship Id="rId32" Type="http://schemas.openxmlformats.org/officeDocument/2006/relationships/hyperlink" Target="https://www.ua.pt/en/tema/cvd_thermal_and_hotfilament_max_1000c" TargetMode="External"/><Relationship Id="rId37" Type="http://schemas.openxmlformats.org/officeDocument/2006/relationships/hyperlink" Target="https://www.ua.pt/en/tema/estufa_de_vacuo_en" TargetMode="External"/><Relationship Id="rId53" Type="http://schemas.openxmlformats.org/officeDocument/2006/relationships/hyperlink" Target="https://www.ua.pt/en/tema/Gas_chromatographs_PerkinElmer_Clarus_GC" TargetMode="External"/><Relationship Id="rId58" Type="http://schemas.openxmlformats.org/officeDocument/2006/relationships/hyperlink" Target="https://www.ua.pt/en/tema/fatigue_machine_traction_and_compression" TargetMode="External"/><Relationship Id="rId74" Type="http://schemas.openxmlformats.org/officeDocument/2006/relationships/hyperlink" Target="https://www.ua.pt/en/tema/drx-en" TargetMode="External"/><Relationship Id="rId79" Type="http://schemas.openxmlformats.org/officeDocument/2006/relationships/hyperlink" Target="https://www.ua.pt/en/tema/analisador-de-sorcao-de-vapor-de-agua" TargetMode="External"/><Relationship Id="rId5" Type="http://schemas.openxmlformats.org/officeDocument/2006/relationships/hyperlink" Target="https://www.ua.pt/en/tema/universal_testing_machine_shimadzu_agsx10kn" TargetMode="External"/><Relationship Id="rId90" Type="http://schemas.openxmlformats.org/officeDocument/2006/relationships/hyperlink" Target="https://www.ua.pt/en/tema/leak-test-instrument-ateq-f620" TargetMode="External"/><Relationship Id="rId14" Type="http://schemas.openxmlformats.org/officeDocument/2006/relationships/hyperlink" Target="https://www.ua.pt/en/tema/gom_aramis_3d_5m" TargetMode="External"/><Relationship Id="rId22" Type="http://schemas.openxmlformats.org/officeDocument/2006/relationships/hyperlink" Target="https://www.ua.pt/en/tema/equipamento_de_moldagem_de_plastico_por_injecao_en" TargetMode="External"/><Relationship Id="rId27" Type="http://schemas.openxmlformats.org/officeDocument/2006/relationships/hyperlink" Target="http://www.ua.pt/en/tema/equipamento-de-soldadura-robotizada-por-laser-azul" TargetMode="External"/><Relationship Id="rId30" Type="http://schemas.openxmlformats.org/officeDocument/2006/relationships/hyperlink" Target="http://www.ua.pt/en/tema/equipamento-de-soldadura-ultrassonica-de-metais" TargetMode="External"/><Relationship Id="rId35" Type="http://schemas.openxmlformats.org/officeDocument/2006/relationships/hyperlink" Target="https://www.ua.pt/en/tema/laurell_automated_spin_coater" TargetMode="External"/><Relationship Id="rId43" Type="http://schemas.openxmlformats.org/officeDocument/2006/relationships/hyperlink" Target="https://www.ua.pt/en/tema/autoclave_en" TargetMode="External"/><Relationship Id="rId48" Type="http://schemas.openxmlformats.org/officeDocument/2006/relationships/hyperlink" Target="https://www.ua.pt/en/tema/thermal_analysis_netsch_jupiter_tgadsc" TargetMode="External"/><Relationship Id="rId56" Type="http://schemas.openxmlformats.org/officeDocument/2006/relationships/hyperlink" Target="https://www.ua.pt/en/tema/infrared-camera-fluke-tix580" TargetMode="External"/><Relationship Id="rId64" Type="http://schemas.openxmlformats.org/officeDocument/2006/relationships/hyperlink" Target="https://www.ua.pt/en/tema/equipamento_cnc_de_medicao_por_coordenandas_en" TargetMode="External"/><Relationship Id="rId69" Type="http://schemas.openxmlformats.org/officeDocument/2006/relationships/hyperlink" Target="https://www.ua.pt/en/tema/microscopio_electronico_de_varrimento_en" TargetMode="External"/><Relationship Id="rId77" Type="http://schemas.openxmlformats.org/officeDocument/2006/relationships/hyperlink" Target="https://www.ua.pt/en/tema/monitor_de_aerossois_en" TargetMode="External"/><Relationship Id="rId8" Type="http://schemas.openxmlformats.org/officeDocument/2006/relationships/hyperlink" Target="https://www.ua.pt/en/tema/impact_machine_10kn" TargetMode="External"/><Relationship Id="rId51" Type="http://schemas.openxmlformats.org/officeDocument/2006/relationships/hyperlink" Target="https://www.ua.pt/en/tema/differential_scanning_calorimetry" TargetMode="External"/><Relationship Id="rId72" Type="http://schemas.openxmlformats.org/officeDocument/2006/relationships/hyperlink" Target="https://www.ua.pt/en/tema/density_meter" TargetMode="External"/><Relationship Id="rId80" Type="http://schemas.openxmlformats.org/officeDocument/2006/relationships/hyperlink" Target="https://www.ua.pt/en/tema/analisador_microclimas_en" TargetMode="External"/><Relationship Id="rId85" Type="http://schemas.openxmlformats.org/officeDocument/2006/relationships/hyperlink" Target="http://www.ua.pt/pt/tema/analisador-da-qualidade-da-potencia-e-energia" TargetMode="External"/><Relationship Id="rId3" Type="http://schemas.openxmlformats.org/officeDocument/2006/relationships/hyperlink" Target="https://www.ua.pt/en/tema/shimadzu_ag100kn" TargetMode="External"/><Relationship Id="rId12" Type="http://schemas.openxmlformats.org/officeDocument/2006/relationships/hyperlink" Target="https://www.ua.pt/en/tema/biaxial_testing_machine" TargetMode="External"/><Relationship Id="rId17" Type="http://schemas.openxmlformats.org/officeDocument/2006/relationships/hyperlink" Target="https://www.ua.pt/en/tema/maquina_eletrodinamica_en" TargetMode="External"/><Relationship Id="rId25" Type="http://schemas.openxmlformats.org/officeDocument/2006/relationships/hyperlink" Target="https://www.ua.pt/en/tema/single_point_incremental_forming_machine" TargetMode="External"/><Relationship Id="rId33" Type="http://schemas.openxmlformats.org/officeDocument/2006/relationships/hyperlink" Target="https://www.ua.pt/en/tema/thermal_cvd_1500_c" TargetMode="External"/><Relationship Id="rId38" Type="http://schemas.openxmlformats.org/officeDocument/2006/relationships/hyperlink" Target="https://www.ua.pt/en/tema/freezedryer_lyophilization" TargetMode="External"/><Relationship Id="rId46" Type="http://schemas.openxmlformats.org/officeDocument/2006/relationships/hyperlink" Target="https://www.ua.pt/en/tema/fuel_cell_testing" TargetMode="External"/><Relationship Id="rId59" Type="http://schemas.openxmlformats.org/officeDocument/2006/relationships/hyperlink" Target="https://www.ua.pt/en/tema/multiaxial_dynamique_fatigue_testing_machine" TargetMode="External"/><Relationship Id="rId67" Type="http://schemas.openxmlformats.org/officeDocument/2006/relationships/hyperlink" Target="https://www.ua.pt/en/tema/impressora3d" TargetMode="External"/><Relationship Id="rId20" Type="http://schemas.openxmlformats.org/officeDocument/2006/relationships/hyperlink" Target="https://www.ua.pt/en/tema/plastograph_ec_brabender" TargetMode="External"/><Relationship Id="rId41" Type="http://schemas.openxmlformats.org/officeDocument/2006/relationships/hyperlink" Target="https://www.ua.pt/en/tema/contador_de_celulas_en" TargetMode="External"/><Relationship Id="rId54" Type="http://schemas.openxmlformats.org/officeDocument/2006/relationships/hyperlink" Target="https://www.ua.pt/en/tema/quantachrome_porometer_3gzh" TargetMode="External"/><Relationship Id="rId62" Type="http://schemas.openxmlformats.org/officeDocument/2006/relationships/hyperlink" Target="https://www.ua.pt/en/tema/test_apparatus_of_the_knee_joint" TargetMode="External"/><Relationship Id="rId70" Type="http://schemas.openxmlformats.org/officeDocument/2006/relationships/hyperlink" Target="https://www.ua.pt/en/tema/rheometer" TargetMode="External"/><Relationship Id="rId75" Type="http://schemas.openxmlformats.org/officeDocument/2006/relationships/hyperlink" Target="https://www.ua.pt/en/tema/microCT_en" TargetMode="External"/><Relationship Id="rId83" Type="http://schemas.openxmlformats.org/officeDocument/2006/relationships/hyperlink" Target="https://www.ua.pt/en/tema/medicao_redes_bragg_en" TargetMode="External"/><Relationship Id="rId88" Type="http://schemas.openxmlformats.org/officeDocument/2006/relationships/hyperlink" Target="https://www.ua.pt/en/tema/hd_camcorders_and_gps_data_logger" TargetMode="External"/><Relationship Id="rId91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a.pt/en/tema/forno_maytec_en" TargetMode="External"/><Relationship Id="rId15" Type="http://schemas.openxmlformats.org/officeDocument/2006/relationships/hyperlink" Target="https://www.ua.pt/en/tema/measurement_device_gom_argus_12m" TargetMode="External"/><Relationship Id="rId23" Type="http://schemas.openxmlformats.org/officeDocument/2006/relationships/hyperlink" Target="https://www.ua.pt/en/tema/electrospinning_mecc_nanon_a01" TargetMode="External"/><Relationship Id="rId28" Type="http://schemas.openxmlformats.org/officeDocument/2006/relationships/hyperlink" Target="http://www.ua.pt/en/tema/equipamento-de-soldadura-migmag-robotizada" TargetMode="External"/><Relationship Id="rId36" Type="http://schemas.openxmlformats.org/officeDocument/2006/relationships/hyperlink" Target="https://www.ua.pt/en/tema/estufa_en" TargetMode="External"/><Relationship Id="rId49" Type="http://schemas.openxmlformats.org/officeDocument/2006/relationships/hyperlink" Target="https://www.ua.pt/en/tema/calorimetro_en" TargetMode="External"/><Relationship Id="rId57" Type="http://schemas.openxmlformats.org/officeDocument/2006/relationships/hyperlink" Target="https://www.ua.pt/en/tema/hip_joint_and_wear_simulation" TargetMode="External"/><Relationship Id="rId10" Type="http://schemas.openxmlformats.org/officeDocument/2006/relationships/hyperlink" Target="https://www.ua.pt/en/tema/nanoindentation_and_microscratch_tester_csmmst" TargetMode="External"/><Relationship Id="rId31" Type="http://schemas.openxmlformats.org/officeDocument/2006/relationships/hyperlink" Target="https://www.ua.pt/en/tema/afm_imaging_and_local_physical_characterization" TargetMode="External"/><Relationship Id="rId44" Type="http://schemas.openxmlformats.org/officeDocument/2006/relationships/hyperlink" Target="https://www.ua.pt/en/tema/qsense_e4_quartz_crystal_microbalance" TargetMode="External"/><Relationship Id="rId52" Type="http://schemas.openxmlformats.org/officeDocument/2006/relationships/hyperlink" Target="https://www.ua.pt/en/tema/thermal_condutivity_meter" TargetMode="External"/><Relationship Id="rId60" Type="http://schemas.openxmlformats.org/officeDocument/2006/relationships/hyperlink" Target="https://www.ua.pt/en/tema/muscular_simulation_machine" TargetMode="External"/><Relationship Id="rId65" Type="http://schemas.openxmlformats.org/officeDocument/2006/relationships/hyperlink" Target="https://www.ua.pt/en/tema/fresadora_cnc_650_en" TargetMode="External"/><Relationship Id="rId73" Type="http://schemas.openxmlformats.org/officeDocument/2006/relationships/hyperlink" Target="https://www.ua.pt/en/tema/uv_spectrophotometer" TargetMode="External"/><Relationship Id="rId78" Type="http://schemas.openxmlformats.org/officeDocument/2006/relationships/hyperlink" Target="https://www.ua.pt/en/tema/analisador_multigas_en" TargetMode="External"/><Relationship Id="rId81" Type="http://schemas.openxmlformats.org/officeDocument/2006/relationships/hyperlink" Target="https://www.ua.pt/en/tema/medidor_de_caudal_en" TargetMode="External"/><Relationship Id="rId86" Type="http://schemas.openxmlformats.org/officeDocument/2006/relationships/hyperlink" Target="https://www.ua.pt/en/tema/nanovoltimetro_en" TargetMode="External"/><Relationship Id="rId4" Type="http://schemas.openxmlformats.org/officeDocument/2006/relationships/hyperlink" Target="https://www.ua.pt/en/tema/universal_testing_machine_shimadzu_ag50kng" TargetMode="External"/><Relationship Id="rId9" Type="http://schemas.openxmlformats.org/officeDocument/2006/relationships/hyperlink" Target="https://www.ua.pt/en/tema/fatigue_testing_machine_5kn" TargetMode="External"/><Relationship Id="rId13" Type="http://schemas.openxmlformats.org/officeDocument/2006/relationships/hyperlink" Target="https://www.ua.pt/en/tema/biaxial_testing_machine_100kn" TargetMode="External"/><Relationship Id="rId18" Type="http://schemas.openxmlformats.org/officeDocument/2006/relationships/hyperlink" Target="https://www.ua.pt/en/tema/teste_fadiga_axialtorcao_en" TargetMode="External"/><Relationship Id="rId39" Type="http://schemas.openxmlformats.org/officeDocument/2006/relationships/hyperlink" Target="https://www.ua.pt/en/tema/camara_de_envelhecimento_en" TargetMode="External"/><Relationship Id="rId34" Type="http://schemas.openxmlformats.org/officeDocument/2006/relationships/hyperlink" Target="https://www.ua.pt/en/tema/multitechnique_xpsups_and_aes" TargetMode="External"/><Relationship Id="rId50" Type="http://schemas.openxmlformats.org/officeDocument/2006/relationships/hyperlink" Target="https://www.ua.pt/en/tema/equipamento_de_medicao_do_indice_de_fluidez_en" TargetMode="External"/><Relationship Id="rId55" Type="http://schemas.openxmlformats.org/officeDocument/2006/relationships/hyperlink" Target="https://www.ua.pt/en/tema/camera_termografica_en" TargetMode="External"/><Relationship Id="rId76" Type="http://schemas.openxmlformats.org/officeDocument/2006/relationships/hyperlink" Target="http://www.ua.pt/en/tema/equipamento-de-analise-de-componentes-por-raio-x-digital" TargetMode="External"/><Relationship Id="rId7" Type="http://schemas.openxmlformats.org/officeDocument/2006/relationships/hyperlink" Target="https://www.ua.pt/en/tema/camara_termica_tcen300_en" TargetMode="External"/><Relationship Id="rId71" Type="http://schemas.openxmlformats.org/officeDocument/2006/relationships/hyperlink" Target="https://www.ua.pt/en/tema/viscosimetro" TargetMode="External"/><Relationship Id="rId2" Type="http://schemas.openxmlformats.org/officeDocument/2006/relationships/hyperlink" Target="https://www.ua.pt/en/tema/universal_testing_machine_shimadzu_uhfx_1000kn" TargetMode="External"/><Relationship Id="rId29" Type="http://schemas.openxmlformats.org/officeDocument/2006/relationships/hyperlink" Target="https://editor.ua.pt/tema/welding_pulsed_laser_swa_300" TargetMode="External"/><Relationship Id="rId24" Type="http://schemas.openxmlformats.org/officeDocument/2006/relationships/hyperlink" Target="https://www.ua.pt/en/tema/powderpro_freeze_granulator" TargetMode="External"/><Relationship Id="rId40" Type="http://schemas.openxmlformats.org/officeDocument/2006/relationships/hyperlink" Target="https://www.ua.pt/en/tema/incubadora_de_co2_en" TargetMode="External"/><Relationship Id="rId45" Type="http://schemas.openxmlformats.org/officeDocument/2006/relationships/hyperlink" Target="https://www.ua.pt/en/tema/fuel_cell_characterization" TargetMode="External"/><Relationship Id="rId66" Type="http://schemas.openxmlformats.org/officeDocument/2006/relationships/hyperlink" Target="https://www.ua.pt/en/tema/impressora_3d" TargetMode="External"/><Relationship Id="rId87" Type="http://schemas.openxmlformats.org/officeDocument/2006/relationships/hyperlink" Target="https://www.ua.pt/en/tema/sonda_analise_microcircuitos_en" TargetMode="External"/><Relationship Id="rId61" Type="http://schemas.openxmlformats.org/officeDocument/2006/relationships/hyperlink" Target="https://www.ua.pt/en/tema/multidirectional_electromechanical_test_machine" TargetMode="External"/><Relationship Id="rId82" Type="http://schemas.openxmlformats.org/officeDocument/2006/relationships/hyperlink" Target="https://www.ua.pt/en/tema/piranometro_en" TargetMode="External"/><Relationship Id="rId19" Type="http://schemas.openxmlformats.org/officeDocument/2006/relationships/hyperlink" Target="https://www.ua.pt/en/tema/laminating_machin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2Gx6NrGI6c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PvnfrVNcVrw&amp;pp=ygUHbWVsdGlvIA%3D%3D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6BvGbGKGQhI&amp;pp=ygUHbWVsdGlvIA%3D%3D" TargetMode="External"/><Relationship Id="rId2" Type="http://schemas.openxmlformats.org/officeDocument/2006/relationships/video" Target="https://www.youtube.com/embed/6BvGbGKGQhI?feature=oembed" TargetMode="External"/><Relationship Id="rId1" Type="http://schemas.openxmlformats.org/officeDocument/2006/relationships/video" Target="https://www.youtube.com/embed/9S5BIjC9Fvs?feature=oembed" TargetMode="External"/><Relationship Id="rId6" Type="http://schemas.openxmlformats.org/officeDocument/2006/relationships/image" Target="../media/image17.jpeg"/><Relationship Id="rId5" Type="http://schemas.openxmlformats.org/officeDocument/2006/relationships/hyperlink" Target="https://www.youtube.com/watch?v=9S5BIjC9Fvs&amp;pp=ygUHbWVsdGlvIA%3D%3D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09F9BA-F2DF-9D7D-675A-651B8E17537A}"/>
              </a:ext>
            </a:extLst>
          </p:cNvPr>
          <p:cNvSpPr txBox="1"/>
          <p:nvPr/>
        </p:nvSpPr>
        <p:spPr>
          <a:xfrm>
            <a:off x="7083772" y="4482891"/>
            <a:ext cx="481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/>
              <a:t>PORTUGAL</a:t>
            </a:r>
          </a:p>
        </p:txBody>
      </p:sp>
      <p:pic>
        <p:nvPicPr>
          <p:cNvPr id="3" name="Picture 2" descr="A aerial view of a campus&#10;&#10;Description automatically generated">
            <a:extLst>
              <a:ext uri="{FF2B5EF4-FFF2-40B4-BE49-F238E27FC236}">
                <a16:creationId xmlns:a16="http://schemas.microsoft.com/office/drawing/2014/main" id="{E2ECC0FF-C90C-68A6-D637-8D92CBA2B6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13" y="202887"/>
            <a:ext cx="7416000" cy="4848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94723C-5C54-B6CB-504B-852C8E21F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550" y="384106"/>
            <a:ext cx="3524742" cy="39820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F8B5-7C8A-6510-6CBB-2606444B84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1166"/>
          <a:stretch/>
        </p:blipFill>
        <p:spPr>
          <a:xfrm>
            <a:off x="2450452" y="5067666"/>
            <a:ext cx="8079686" cy="165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2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FF5EAB-6BB3-F7F7-AACD-34269782E1C3}"/>
              </a:ext>
            </a:extLst>
          </p:cNvPr>
          <p:cNvSpPr/>
          <p:nvPr/>
        </p:nvSpPr>
        <p:spPr>
          <a:xfrm>
            <a:off x="749808" y="1993392"/>
            <a:ext cx="10680192" cy="4754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6CACA-5607-98E9-300B-D714B5843B6F}"/>
              </a:ext>
            </a:extLst>
          </p:cNvPr>
          <p:cNvSpPr txBox="1"/>
          <p:nvPr/>
        </p:nvSpPr>
        <p:spPr>
          <a:xfrm>
            <a:off x="749808" y="1993392"/>
            <a:ext cx="10680192" cy="1615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/>
              <a:t>Services</a:t>
            </a:r>
          </a:p>
          <a:p>
            <a:pPr>
              <a:buNone/>
            </a:pPr>
            <a:r>
              <a:rPr lang="en-US"/>
              <a:t>The infrastructure TEMA is able to offer services (e-mail: </a:t>
            </a:r>
            <a:r>
              <a:rPr lang="en-US">
                <a:hlinkClick r:id="rId2"/>
              </a:rPr>
              <a:t>tema.services@ua.pt</a:t>
            </a:r>
            <a:r>
              <a:rPr lang="en-US"/>
              <a:t>) of/in the following laboratories and/or equipment/intervention areas </a:t>
            </a:r>
            <a:r>
              <a:rPr lang="en-US">
                <a:hlinkClick r:id="rId3"/>
              </a:rPr>
              <a:t>(book of services)</a:t>
            </a:r>
            <a:r>
              <a:rPr lang="en-US"/>
              <a:t>: 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4"/>
              </a:rPr>
              <a:t>Mechanical testing laboratory - ISO9001 Certified Laboratory</a:t>
            </a:r>
            <a:r>
              <a:rPr lang="en-US"/>
              <a:t> 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5"/>
              </a:rPr>
              <a:t>Mechanical technology laboratory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6"/>
              </a:rPr>
              <a:t>Materials Characterization laboratory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7"/>
              </a:rPr>
              <a:t>Additive Manufacturing and Prototyping Laboratory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8"/>
              </a:rPr>
              <a:t>Building models and prototypes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–Experimentation in home automation / smart buildings</a:t>
            </a:r>
          </a:p>
          <a:p>
            <a:pPr>
              <a:buNone/>
            </a:pPr>
            <a:r>
              <a:rPr lang="en-US"/>
              <a:t>–Incremental forming thin plate;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9"/>
              </a:rPr>
              <a:t>Machining and Tribology laboratory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10"/>
              </a:rPr>
              <a:t>Trials, mechanical tests and numerical modeling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–Characterization of materials by inverse analysis;</a:t>
            </a:r>
          </a:p>
          <a:p>
            <a:pPr>
              <a:buNone/>
            </a:pPr>
            <a:r>
              <a:rPr lang="en-US"/>
              <a:t>–Plastic anisotropy and constitutive modeling;</a:t>
            </a:r>
          </a:p>
          <a:p>
            <a:pPr>
              <a:buNone/>
            </a:pPr>
            <a:r>
              <a:rPr lang="en-US"/>
              <a:t>–Simulation and experimentation in thermal treatments;</a:t>
            </a:r>
          </a:p>
          <a:p>
            <a:pPr>
              <a:buNone/>
            </a:pPr>
            <a:r>
              <a:rPr lang="en-US"/>
              <a:t>–Mechanical and microstructural analysis of materials;</a:t>
            </a:r>
          </a:p>
          <a:p>
            <a:pPr>
              <a:buNone/>
            </a:pPr>
            <a:r>
              <a:rPr lang="en-US"/>
              <a:t>–Characterization of fluids;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11"/>
              </a:rPr>
              <a:t>Impact tests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–Simulation and experimental sheet forming processes;</a:t>
            </a:r>
          </a:p>
          <a:p>
            <a:pPr>
              <a:buNone/>
            </a:pPr>
            <a:r>
              <a:rPr lang="en-US"/>
              <a:t>–Hydrogen production;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12"/>
              </a:rPr>
              <a:t>Nanotechnology laboratory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13"/>
              </a:rPr>
              <a:t>Chemical </a:t>
            </a:r>
            <a:r>
              <a:rPr lang="en-US" err="1">
                <a:hlinkClick r:id="rId13"/>
              </a:rPr>
              <a:t>Vapour</a:t>
            </a:r>
            <a:r>
              <a:rPr lang="en-US">
                <a:hlinkClick r:id="rId13"/>
              </a:rPr>
              <a:t> Deposition laboratory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14"/>
              </a:rPr>
              <a:t>Analysis XPS, UPS and AES</a:t>
            </a:r>
            <a:endParaRPr lang="en-US"/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15"/>
              </a:rPr>
              <a:t>Structural Dynamics Laboratory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–Flexible Production System laboratory;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16"/>
              </a:rPr>
              <a:t>Biomechanics Laboratory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17"/>
              </a:rPr>
              <a:t>Computational Injury Biomechanics Laboratory</a:t>
            </a:r>
            <a:r>
              <a:rPr lang="en-US"/>
              <a:t> 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18"/>
              </a:rPr>
              <a:t>Simulation and experimentation in biomechanics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–Development of medical devices;</a:t>
            </a:r>
          </a:p>
          <a:p>
            <a:pPr>
              <a:buNone/>
            </a:pPr>
            <a:r>
              <a:rPr lang="en-US"/>
              <a:t>–Development of implants and its fixation in the bones;</a:t>
            </a:r>
          </a:p>
          <a:p>
            <a:pPr>
              <a:buNone/>
            </a:pPr>
            <a:r>
              <a:rPr lang="en-US"/>
              <a:t>-</a:t>
            </a:r>
            <a:r>
              <a:rPr lang="en-US">
                <a:hlinkClick r:id="rId19"/>
              </a:rPr>
              <a:t>Characterization of Thermo-Physical Properties laboratory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-</a:t>
            </a:r>
            <a:r>
              <a:rPr lang="en-US">
                <a:hlinkClick r:id="rId20"/>
              </a:rPr>
              <a:t>Energy Efficiency Laboratory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–Sustainable Energy Systems laboratory;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21"/>
              </a:rPr>
              <a:t>Welding laboratory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22"/>
              </a:rPr>
              <a:t>Metallography laboratory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23"/>
              </a:rPr>
              <a:t>Implementation and testing of welded constructions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–Implementation and testing of adhesive joints;</a:t>
            </a:r>
          </a:p>
          <a:p>
            <a:pPr>
              <a:buNone/>
            </a:pPr>
            <a:r>
              <a:rPr lang="en-US"/>
              <a:t>–Topological analysis and optimization of mechanical structures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24"/>
              </a:rPr>
              <a:t>Development of processes for industrialization of products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–Test of sensors for car and oil industry;</a:t>
            </a:r>
          </a:p>
          <a:p>
            <a:pPr>
              <a:buNone/>
            </a:pPr>
            <a:r>
              <a:rPr lang="en-US"/>
              <a:t>–Development / experimentation of industrial equipment;</a:t>
            </a:r>
          </a:p>
          <a:p>
            <a:pPr>
              <a:buNone/>
            </a:pPr>
            <a:r>
              <a:rPr lang="en-US"/>
              <a:t>–Equipment failure analysis;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25"/>
              </a:rPr>
              <a:t>Testing internal combustion engines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–Cogeneration systems;</a:t>
            </a:r>
          </a:p>
          <a:p>
            <a:pPr>
              <a:buNone/>
            </a:pPr>
            <a:r>
              <a:rPr lang="en-US"/>
              <a:t>–Evaluation and monitoring of emissions / energy consumption / use of alternative energies;</a:t>
            </a:r>
          </a:p>
          <a:p>
            <a:pPr>
              <a:buNone/>
            </a:pPr>
            <a:r>
              <a:rPr lang="en-US"/>
              <a:t>–Analysis of performance and life cycles;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26"/>
              </a:rPr>
              <a:t>Experimental stress-strain analysis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27"/>
              </a:rPr>
              <a:t>Biaxial tests in rolled carbon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–Synthesis and modeling of nanocrystalline materials;</a:t>
            </a:r>
          </a:p>
          <a:p>
            <a:pPr>
              <a:buNone/>
            </a:pPr>
            <a:r>
              <a:rPr lang="en-US"/>
              <a:t>–Micromechanics analysis and modeling of composites laminates;</a:t>
            </a:r>
          </a:p>
          <a:p>
            <a:pPr>
              <a:buNone/>
            </a:pPr>
            <a:r>
              <a:rPr lang="en-US"/>
              <a:t>–Homogenization properties of composite materials;</a:t>
            </a:r>
          </a:p>
          <a:p>
            <a:pPr>
              <a:buNone/>
            </a:pPr>
            <a:r>
              <a:rPr lang="en-US"/>
              <a:t>–</a:t>
            </a:r>
            <a:r>
              <a:rPr lang="en-US">
                <a:hlinkClick r:id="rId28"/>
              </a:rPr>
              <a:t>Diamond coatings</a:t>
            </a:r>
            <a:r>
              <a:rPr lang="en-US"/>
              <a:t>;</a:t>
            </a:r>
          </a:p>
          <a:p>
            <a:pPr>
              <a:buNone/>
            </a:pPr>
            <a:r>
              <a:rPr lang="en-US"/>
              <a:t>–Production of fuel cells;</a:t>
            </a:r>
          </a:p>
          <a:p>
            <a:pPr>
              <a:buNone/>
            </a:pPr>
            <a:r>
              <a:rPr lang="en-US"/>
              <a:t>–Synthesis of nanocarbon material;</a:t>
            </a:r>
          </a:p>
          <a:p>
            <a:pPr>
              <a:buNone/>
            </a:pPr>
            <a:r>
              <a:rPr lang="en-US"/>
              <a:t>–Use of graphene and modified compounds;</a:t>
            </a:r>
          </a:p>
          <a:p>
            <a:r>
              <a:rPr lang="en-US"/>
              <a:t>–Manufacture of shape memory polyurethanes;</a:t>
            </a:r>
          </a:p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7FBBAC-B6FD-C166-8242-887DB54664F7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 b="74726"/>
          <a:stretch/>
        </p:blipFill>
        <p:spPr>
          <a:xfrm>
            <a:off x="239889" y="136477"/>
            <a:ext cx="11712222" cy="17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00052 -1.5588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7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2756325-6EF9-8B65-F136-0B2F35B72301}"/>
              </a:ext>
            </a:extLst>
          </p:cNvPr>
          <p:cNvSpPr txBox="1"/>
          <p:nvPr/>
        </p:nvSpPr>
        <p:spPr>
          <a:xfrm>
            <a:off x="749808" y="1993392"/>
            <a:ext cx="10680192" cy="294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err="1"/>
              <a:t>Equipments</a:t>
            </a:r>
            <a:r>
              <a:rPr lang="pt-PT" b="1"/>
              <a:t> and </a:t>
            </a:r>
            <a:r>
              <a:rPr lang="pt-PT" b="1" err="1"/>
              <a:t>Technical</a:t>
            </a:r>
            <a:r>
              <a:rPr lang="pt-PT" b="1"/>
              <a:t> </a:t>
            </a:r>
            <a:r>
              <a:rPr lang="pt-PT" b="1" err="1"/>
              <a:t>Analyses</a:t>
            </a:r>
            <a:r>
              <a:rPr lang="pt-PT" b="1"/>
              <a:t> for </a:t>
            </a:r>
            <a:r>
              <a:rPr lang="pt-PT" b="1" err="1"/>
              <a:t>Mechanical</a:t>
            </a:r>
            <a:r>
              <a:rPr lang="pt-PT" b="1"/>
              <a:t> </a:t>
            </a:r>
            <a:r>
              <a:rPr lang="pt-PT" b="1" err="1"/>
              <a:t>Properties</a:t>
            </a:r>
            <a:r>
              <a:rPr lang="pt-PT" b="1"/>
              <a:t> </a:t>
            </a:r>
            <a:r>
              <a:rPr lang="pt-PT" b="1" err="1"/>
              <a:t>determination</a:t>
            </a:r>
            <a:r>
              <a:rPr lang="pt-PT" b="1"/>
              <a:t>:</a:t>
            </a:r>
            <a:endParaRPr lang="pt-PT"/>
          </a:p>
          <a:p>
            <a:r>
              <a:rPr lang="pt-PT">
                <a:hlinkClick r:id="rId2"/>
              </a:rPr>
              <a:t>Universal </a:t>
            </a:r>
            <a:r>
              <a:rPr lang="pt-PT" err="1">
                <a:hlinkClick r:id="rId2"/>
              </a:rPr>
              <a:t>testing</a:t>
            </a:r>
            <a:r>
              <a:rPr lang="pt-PT">
                <a:hlinkClick r:id="rId2"/>
              </a:rPr>
              <a:t> </a:t>
            </a:r>
            <a:r>
              <a:rPr lang="pt-PT" err="1">
                <a:hlinkClick r:id="rId2"/>
              </a:rPr>
              <a:t>machine</a:t>
            </a:r>
            <a:r>
              <a:rPr lang="pt-PT">
                <a:hlinkClick r:id="rId2"/>
              </a:rPr>
              <a:t> </a:t>
            </a:r>
            <a:r>
              <a:rPr lang="pt-PT" err="1">
                <a:hlinkClick r:id="rId2"/>
              </a:rPr>
              <a:t>Shimadzu</a:t>
            </a:r>
            <a:r>
              <a:rPr lang="pt-PT">
                <a:hlinkClick r:id="rId2"/>
              </a:rPr>
              <a:t> UH-FX 1000 </a:t>
            </a:r>
            <a:r>
              <a:rPr lang="pt-PT" err="1">
                <a:hlinkClick r:id="rId2"/>
              </a:rPr>
              <a:t>kN</a:t>
            </a:r>
            <a:endParaRPr lang="pt-PT"/>
          </a:p>
          <a:p>
            <a:r>
              <a:rPr lang="pt-PT">
                <a:hlinkClick r:id="rId3"/>
              </a:rPr>
              <a:t>Universal </a:t>
            </a:r>
            <a:r>
              <a:rPr lang="pt-PT" err="1">
                <a:hlinkClick r:id="rId3"/>
              </a:rPr>
              <a:t>testing</a:t>
            </a:r>
            <a:r>
              <a:rPr lang="pt-PT">
                <a:hlinkClick r:id="rId3"/>
              </a:rPr>
              <a:t> </a:t>
            </a:r>
            <a:r>
              <a:rPr lang="pt-PT" err="1">
                <a:hlinkClick r:id="rId3"/>
              </a:rPr>
              <a:t>machine</a:t>
            </a:r>
            <a:r>
              <a:rPr lang="pt-PT">
                <a:hlinkClick r:id="rId3"/>
              </a:rPr>
              <a:t> </a:t>
            </a:r>
            <a:r>
              <a:rPr lang="pt-PT" err="1">
                <a:hlinkClick r:id="rId3"/>
              </a:rPr>
              <a:t>Shimadzu</a:t>
            </a:r>
            <a:r>
              <a:rPr lang="pt-PT">
                <a:hlinkClick r:id="rId3"/>
              </a:rPr>
              <a:t> UH-FX 100kN</a:t>
            </a:r>
            <a:endParaRPr lang="pt-PT"/>
          </a:p>
          <a:p>
            <a:r>
              <a:rPr lang="pt-PT">
                <a:hlinkClick r:id="rId4"/>
              </a:rPr>
              <a:t>Universal </a:t>
            </a:r>
            <a:r>
              <a:rPr lang="pt-PT" err="1">
                <a:hlinkClick r:id="rId4"/>
              </a:rPr>
              <a:t>testing</a:t>
            </a:r>
            <a:r>
              <a:rPr lang="pt-PT">
                <a:hlinkClick r:id="rId4"/>
              </a:rPr>
              <a:t> </a:t>
            </a:r>
            <a:r>
              <a:rPr lang="pt-PT" err="1">
                <a:hlinkClick r:id="rId4"/>
              </a:rPr>
              <a:t>machine</a:t>
            </a:r>
            <a:r>
              <a:rPr lang="pt-PT">
                <a:hlinkClick r:id="rId4"/>
              </a:rPr>
              <a:t> </a:t>
            </a:r>
            <a:r>
              <a:rPr lang="pt-PT" err="1">
                <a:hlinkClick r:id="rId4"/>
              </a:rPr>
              <a:t>Shimadzu</a:t>
            </a:r>
            <a:r>
              <a:rPr lang="pt-PT">
                <a:hlinkClick r:id="rId4"/>
              </a:rPr>
              <a:t> AG-50kN</a:t>
            </a:r>
            <a:endParaRPr lang="pt-PT"/>
          </a:p>
          <a:p>
            <a:r>
              <a:rPr lang="pt-PT">
                <a:hlinkClick r:id="rId5"/>
              </a:rPr>
              <a:t>Universal </a:t>
            </a:r>
            <a:r>
              <a:rPr lang="pt-PT" err="1">
                <a:hlinkClick r:id="rId5"/>
              </a:rPr>
              <a:t>testing</a:t>
            </a:r>
            <a:r>
              <a:rPr lang="pt-PT">
                <a:hlinkClick r:id="rId5"/>
              </a:rPr>
              <a:t> </a:t>
            </a:r>
            <a:r>
              <a:rPr lang="pt-PT" err="1">
                <a:hlinkClick r:id="rId5"/>
              </a:rPr>
              <a:t>machine</a:t>
            </a:r>
            <a:r>
              <a:rPr lang="pt-PT">
                <a:hlinkClick r:id="rId5"/>
              </a:rPr>
              <a:t> </a:t>
            </a:r>
            <a:r>
              <a:rPr lang="pt-PT" err="1">
                <a:hlinkClick r:id="rId5"/>
              </a:rPr>
              <a:t>Shimadzu</a:t>
            </a:r>
            <a:r>
              <a:rPr lang="pt-PT">
                <a:hlinkClick r:id="rId5"/>
              </a:rPr>
              <a:t> AGS-X-10kN</a:t>
            </a:r>
            <a:endParaRPr lang="pt-PT"/>
          </a:p>
          <a:p>
            <a:r>
              <a:rPr lang="pt-PT" err="1">
                <a:hlinkClick r:id="rId6"/>
              </a:rPr>
              <a:t>Oven</a:t>
            </a:r>
            <a:r>
              <a:rPr lang="pt-PT">
                <a:hlinkClick r:id="rId6"/>
              </a:rPr>
              <a:t> for </a:t>
            </a:r>
            <a:r>
              <a:rPr lang="pt-PT" err="1">
                <a:hlinkClick r:id="rId6"/>
              </a:rPr>
              <a:t>tensile</a:t>
            </a:r>
            <a:r>
              <a:rPr lang="pt-PT">
                <a:hlinkClick r:id="rId6"/>
              </a:rPr>
              <a:t> </a:t>
            </a:r>
            <a:r>
              <a:rPr lang="pt-PT" err="1">
                <a:hlinkClick r:id="rId6"/>
              </a:rPr>
              <a:t>testing</a:t>
            </a:r>
            <a:r>
              <a:rPr lang="pt-PT">
                <a:hlinkClick r:id="rId6"/>
              </a:rPr>
              <a:t> </a:t>
            </a:r>
            <a:r>
              <a:rPr lang="pt-PT" err="1">
                <a:hlinkClick r:id="rId6"/>
              </a:rPr>
              <a:t>Maytec</a:t>
            </a:r>
            <a:endParaRPr lang="pt-PT"/>
          </a:p>
          <a:p>
            <a:r>
              <a:rPr lang="pt-PT" err="1">
                <a:hlinkClick r:id="rId7"/>
              </a:rPr>
              <a:t>Thermostatic</a:t>
            </a:r>
            <a:r>
              <a:rPr lang="pt-PT">
                <a:hlinkClick r:id="rId7"/>
              </a:rPr>
              <a:t> </a:t>
            </a:r>
            <a:r>
              <a:rPr lang="pt-PT" err="1">
                <a:hlinkClick r:id="rId7"/>
              </a:rPr>
              <a:t>Chamber</a:t>
            </a:r>
            <a:r>
              <a:rPr lang="pt-PT">
                <a:hlinkClick r:id="rId7"/>
              </a:rPr>
              <a:t> TCE-N300</a:t>
            </a:r>
            <a:endParaRPr lang="pt-PT"/>
          </a:p>
          <a:p>
            <a:r>
              <a:rPr lang="pt-PT" err="1">
                <a:hlinkClick r:id="rId8"/>
              </a:rPr>
              <a:t>Impact</a:t>
            </a:r>
            <a:r>
              <a:rPr lang="pt-PT">
                <a:hlinkClick r:id="rId8"/>
              </a:rPr>
              <a:t> machine-10kN</a:t>
            </a:r>
            <a:endParaRPr lang="pt-PT"/>
          </a:p>
          <a:p>
            <a:r>
              <a:rPr lang="pt-PT">
                <a:hlinkClick r:id="rId9"/>
              </a:rPr>
              <a:t>Fatigue </a:t>
            </a:r>
            <a:r>
              <a:rPr lang="pt-PT" err="1">
                <a:hlinkClick r:id="rId9"/>
              </a:rPr>
              <a:t>testing</a:t>
            </a:r>
            <a:r>
              <a:rPr lang="pt-PT">
                <a:hlinkClick r:id="rId9"/>
              </a:rPr>
              <a:t> </a:t>
            </a:r>
            <a:r>
              <a:rPr lang="pt-PT" err="1">
                <a:hlinkClick r:id="rId9"/>
              </a:rPr>
              <a:t>machine</a:t>
            </a:r>
            <a:r>
              <a:rPr lang="pt-PT">
                <a:hlinkClick r:id="rId9"/>
              </a:rPr>
              <a:t> –5kN</a:t>
            </a:r>
            <a:endParaRPr lang="pt-PT"/>
          </a:p>
          <a:p>
            <a:r>
              <a:rPr lang="pt-PT">
                <a:hlinkClick r:id="rId10"/>
              </a:rPr>
              <a:t>Nano-</a:t>
            </a:r>
            <a:r>
              <a:rPr lang="pt-PT" err="1">
                <a:hlinkClick r:id="rId10"/>
              </a:rPr>
              <a:t>indentation</a:t>
            </a:r>
            <a:r>
              <a:rPr lang="pt-PT">
                <a:hlinkClick r:id="rId10"/>
              </a:rPr>
              <a:t> and </a:t>
            </a:r>
            <a:r>
              <a:rPr lang="pt-PT" err="1">
                <a:hlinkClick r:id="rId10"/>
              </a:rPr>
              <a:t>Micro-Scratch</a:t>
            </a:r>
            <a:r>
              <a:rPr lang="pt-PT">
                <a:hlinkClick r:id="rId10"/>
              </a:rPr>
              <a:t> </a:t>
            </a:r>
            <a:r>
              <a:rPr lang="pt-PT" err="1">
                <a:hlinkClick r:id="rId10"/>
              </a:rPr>
              <a:t>tester</a:t>
            </a:r>
            <a:r>
              <a:rPr lang="pt-PT">
                <a:hlinkClick r:id="rId10"/>
              </a:rPr>
              <a:t> CSM-MST</a:t>
            </a:r>
            <a:endParaRPr lang="pt-PT"/>
          </a:p>
          <a:p>
            <a:r>
              <a:rPr lang="pt-PT" err="1">
                <a:hlinkClick r:id="rId11"/>
              </a:rPr>
              <a:t>Shimadzu</a:t>
            </a:r>
            <a:r>
              <a:rPr lang="pt-PT">
                <a:hlinkClick r:id="rId11"/>
              </a:rPr>
              <a:t> </a:t>
            </a:r>
            <a:r>
              <a:rPr lang="pt-PT" err="1">
                <a:hlinkClick r:id="rId11"/>
              </a:rPr>
              <a:t>micro-material</a:t>
            </a:r>
            <a:r>
              <a:rPr lang="pt-PT">
                <a:hlinkClick r:id="rId11"/>
              </a:rPr>
              <a:t> </a:t>
            </a:r>
            <a:r>
              <a:rPr lang="pt-PT" err="1">
                <a:hlinkClick r:id="rId11"/>
              </a:rPr>
              <a:t>testing</a:t>
            </a:r>
            <a:r>
              <a:rPr lang="pt-PT">
                <a:hlinkClick r:id="rId11"/>
              </a:rPr>
              <a:t> </a:t>
            </a:r>
            <a:r>
              <a:rPr lang="pt-PT" err="1">
                <a:hlinkClick r:id="rId11"/>
              </a:rPr>
              <a:t>machine</a:t>
            </a:r>
            <a:r>
              <a:rPr lang="pt-PT">
                <a:hlinkClick r:id="rId11"/>
              </a:rPr>
              <a:t> MMT-101N</a:t>
            </a:r>
            <a:endParaRPr lang="pt-PT"/>
          </a:p>
          <a:p>
            <a:r>
              <a:rPr lang="pt-PT">
                <a:hlinkClick r:id="rId12"/>
              </a:rPr>
              <a:t>Biaxial </a:t>
            </a:r>
            <a:r>
              <a:rPr lang="pt-PT" err="1">
                <a:hlinkClick r:id="rId12"/>
              </a:rPr>
              <a:t>testing</a:t>
            </a:r>
            <a:r>
              <a:rPr lang="pt-PT">
                <a:hlinkClick r:id="rId12"/>
              </a:rPr>
              <a:t> </a:t>
            </a:r>
            <a:r>
              <a:rPr lang="pt-PT" err="1">
                <a:hlinkClick r:id="rId12"/>
              </a:rPr>
              <a:t>machine</a:t>
            </a:r>
            <a:r>
              <a:rPr lang="pt-PT">
                <a:hlinkClick r:id="rId12"/>
              </a:rPr>
              <a:t> –10kN</a:t>
            </a:r>
            <a:endParaRPr lang="pt-PT"/>
          </a:p>
          <a:p>
            <a:r>
              <a:rPr lang="pt-PT">
                <a:hlinkClick r:id="rId13"/>
              </a:rPr>
              <a:t>Biaxial </a:t>
            </a:r>
            <a:r>
              <a:rPr lang="pt-PT" err="1">
                <a:hlinkClick r:id="rId13"/>
              </a:rPr>
              <a:t>testing</a:t>
            </a:r>
            <a:r>
              <a:rPr lang="pt-PT">
                <a:hlinkClick r:id="rId13"/>
              </a:rPr>
              <a:t> </a:t>
            </a:r>
            <a:r>
              <a:rPr lang="pt-PT" err="1">
                <a:hlinkClick r:id="rId13"/>
              </a:rPr>
              <a:t>machine</a:t>
            </a:r>
            <a:r>
              <a:rPr lang="pt-PT">
                <a:hlinkClick r:id="rId13"/>
              </a:rPr>
              <a:t> –100kN</a:t>
            </a:r>
            <a:endParaRPr lang="pt-PT"/>
          </a:p>
          <a:p>
            <a:r>
              <a:rPr lang="pt-PT">
                <a:hlinkClick r:id="rId14"/>
              </a:rPr>
              <a:t>GOM ARAMIS 3D 5M</a:t>
            </a:r>
            <a:endParaRPr lang="pt-PT"/>
          </a:p>
          <a:p>
            <a:r>
              <a:rPr lang="pt-PT" err="1">
                <a:hlinkClick r:id="rId15"/>
              </a:rPr>
              <a:t>Measurement</a:t>
            </a:r>
            <a:r>
              <a:rPr lang="pt-PT">
                <a:hlinkClick r:id="rId15"/>
              </a:rPr>
              <a:t> </a:t>
            </a:r>
            <a:r>
              <a:rPr lang="pt-PT" err="1">
                <a:hlinkClick r:id="rId15"/>
              </a:rPr>
              <a:t>device</a:t>
            </a:r>
            <a:r>
              <a:rPr lang="pt-PT">
                <a:hlinkClick r:id="rId15"/>
              </a:rPr>
              <a:t> GOM ARGUS 12M</a:t>
            </a:r>
            <a:endParaRPr lang="pt-PT"/>
          </a:p>
          <a:p>
            <a:r>
              <a:rPr lang="pt-PT">
                <a:hlinkClick r:id="rId16"/>
              </a:rPr>
              <a:t>32-channel </a:t>
            </a:r>
            <a:r>
              <a:rPr lang="pt-PT" err="1">
                <a:hlinkClick r:id="rId16"/>
              </a:rPr>
              <a:t>extensometer</a:t>
            </a:r>
            <a:r>
              <a:rPr lang="pt-PT">
                <a:hlinkClick r:id="rId16"/>
              </a:rPr>
              <a:t> </a:t>
            </a:r>
            <a:r>
              <a:rPr lang="pt-PT" err="1">
                <a:hlinkClick r:id="rId16"/>
              </a:rPr>
              <a:t>acquisition</a:t>
            </a:r>
            <a:r>
              <a:rPr lang="pt-PT">
                <a:hlinkClick r:id="rId16"/>
              </a:rPr>
              <a:t> </a:t>
            </a:r>
            <a:r>
              <a:rPr lang="pt-PT" err="1">
                <a:hlinkClick r:id="rId16"/>
              </a:rPr>
              <a:t>system</a:t>
            </a:r>
            <a:endParaRPr lang="pt-PT"/>
          </a:p>
          <a:p>
            <a:r>
              <a:rPr lang="pt-PT" err="1">
                <a:hlinkClick r:id="rId17"/>
              </a:rPr>
              <a:t>Dynamic</a:t>
            </a:r>
            <a:r>
              <a:rPr lang="pt-PT">
                <a:hlinkClick r:id="rId17"/>
              </a:rPr>
              <a:t> </a:t>
            </a:r>
            <a:r>
              <a:rPr lang="pt-PT" err="1">
                <a:hlinkClick r:id="rId17"/>
              </a:rPr>
              <a:t>Mechanical</a:t>
            </a:r>
            <a:r>
              <a:rPr lang="pt-PT">
                <a:hlinkClick r:id="rId17"/>
              </a:rPr>
              <a:t> </a:t>
            </a:r>
            <a:r>
              <a:rPr lang="pt-PT" err="1">
                <a:hlinkClick r:id="rId17"/>
              </a:rPr>
              <a:t>Analyzer</a:t>
            </a:r>
            <a:endParaRPr lang="pt-PT"/>
          </a:p>
          <a:p>
            <a:r>
              <a:rPr lang="pt-PT">
                <a:hlinkClick r:id="rId18"/>
              </a:rPr>
              <a:t>Axial </a:t>
            </a:r>
            <a:r>
              <a:rPr lang="pt-PT" err="1">
                <a:hlinkClick r:id="rId18"/>
              </a:rPr>
              <a:t>torsion</a:t>
            </a:r>
            <a:r>
              <a:rPr lang="pt-PT">
                <a:hlinkClick r:id="rId18"/>
              </a:rPr>
              <a:t> </a:t>
            </a:r>
            <a:r>
              <a:rPr lang="pt-PT" err="1">
                <a:hlinkClick r:id="rId18"/>
              </a:rPr>
              <a:t>test</a:t>
            </a:r>
            <a:r>
              <a:rPr lang="pt-PT">
                <a:hlinkClick r:id="rId18"/>
              </a:rPr>
              <a:t> </a:t>
            </a:r>
            <a:r>
              <a:rPr lang="pt-PT" err="1">
                <a:hlinkClick r:id="rId18"/>
              </a:rPr>
              <a:t>machine</a:t>
            </a:r>
            <a:endParaRPr lang="pt-PT"/>
          </a:p>
          <a:p>
            <a:r>
              <a:rPr lang="pt-PT" b="1"/>
              <a:t>Materials </a:t>
            </a:r>
            <a:r>
              <a:rPr lang="pt-PT" b="1" err="1"/>
              <a:t>Processing</a:t>
            </a:r>
            <a:r>
              <a:rPr lang="pt-PT" b="1"/>
              <a:t> </a:t>
            </a:r>
            <a:r>
              <a:rPr lang="pt-PT" b="1" err="1"/>
              <a:t>Techniques</a:t>
            </a:r>
            <a:r>
              <a:rPr lang="pt-PT" b="1"/>
              <a:t> and Manufacturing:</a:t>
            </a:r>
            <a:endParaRPr lang="pt-PT"/>
          </a:p>
          <a:p>
            <a:r>
              <a:rPr lang="pt-PT" err="1">
                <a:hlinkClick r:id="rId19"/>
              </a:rPr>
              <a:t>Asymmetric</a:t>
            </a:r>
            <a:r>
              <a:rPr lang="pt-PT">
                <a:hlinkClick r:id="rId19"/>
              </a:rPr>
              <a:t> </a:t>
            </a:r>
            <a:r>
              <a:rPr lang="pt-PT" err="1">
                <a:hlinkClick r:id="rId19"/>
              </a:rPr>
              <a:t>rolling</a:t>
            </a:r>
            <a:endParaRPr lang="pt-PT"/>
          </a:p>
          <a:p>
            <a:r>
              <a:rPr lang="pt-PT" err="1">
                <a:hlinkClick r:id="rId20"/>
              </a:rPr>
              <a:t>Plastograph</a:t>
            </a:r>
            <a:r>
              <a:rPr lang="pt-PT">
                <a:hlinkClick r:id="rId20"/>
              </a:rPr>
              <a:t> EC </a:t>
            </a:r>
            <a:r>
              <a:rPr lang="pt-PT" err="1">
                <a:hlinkClick r:id="rId20"/>
              </a:rPr>
              <a:t>Brabender</a:t>
            </a:r>
            <a:endParaRPr lang="pt-PT"/>
          </a:p>
          <a:p>
            <a:r>
              <a:rPr lang="pt-PT" err="1">
                <a:hlinkClick r:id="rId21"/>
              </a:rPr>
              <a:t>Thermo</a:t>
            </a:r>
            <a:r>
              <a:rPr lang="pt-PT">
                <a:hlinkClick r:id="rId21"/>
              </a:rPr>
              <a:t> </a:t>
            </a:r>
            <a:r>
              <a:rPr lang="pt-PT" err="1">
                <a:hlinkClick r:id="rId21"/>
              </a:rPr>
              <a:t>Scientific</a:t>
            </a:r>
            <a:r>
              <a:rPr lang="pt-PT">
                <a:hlinkClick r:id="rId21"/>
              </a:rPr>
              <a:t> HAAKE </a:t>
            </a:r>
            <a:r>
              <a:rPr lang="pt-PT" err="1">
                <a:hlinkClick r:id="rId21"/>
              </a:rPr>
              <a:t>MiniJet</a:t>
            </a:r>
            <a:r>
              <a:rPr lang="pt-PT">
                <a:hlinkClick r:id="rId21"/>
              </a:rPr>
              <a:t> II</a:t>
            </a:r>
            <a:endParaRPr lang="pt-PT"/>
          </a:p>
          <a:p>
            <a:r>
              <a:rPr lang="pt-PT" err="1">
                <a:hlinkClick r:id="rId22"/>
              </a:rPr>
              <a:t>Plastic</a:t>
            </a:r>
            <a:r>
              <a:rPr lang="pt-PT">
                <a:hlinkClick r:id="rId22"/>
              </a:rPr>
              <a:t> </a:t>
            </a:r>
            <a:r>
              <a:rPr lang="pt-PT" err="1">
                <a:hlinkClick r:id="rId22"/>
              </a:rPr>
              <a:t>injection</a:t>
            </a:r>
            <a:r>
              <a:rPr lang="pt-PT">
                <a:hlinkClick r:id="rId22"/>
              </a:rPr>
              <a:t> </a:t>
            </a:r>
            <a:r>
              <a:rPr lang="pt-PT" err="1">
                <a:hlinkClick r:id="rId22"/>
              </a:rPr>
              <a:t>molding</a:t>
            </a:r>
            <a:r>
              <a:rPr lang="pt-PT">
                <a:hlinkClick r:id="rId22"/>
              </a:rPr>
              <a:t> </a:t>
            </a:r>
            <a:r>
              <a:rPr lang="pt-PT" err="1">
                <a:hlinkClick r:id="rId22"/>
              </a:rPr>
              <a:t>machine</a:t>
            </a:r>
            <a:endParaRPr lang="pt-PT"/>
          </a:p>
          <a:p>
            <a:r>
              <a:rPr lang="pt-PT" err="1">
                <a:hlinkClick r:id="rId23"/>
              </a:rPr>
              <a:t>Electrospinning</a:t>
            </a:r>
            <a:r>
              <a:rPr lang="pt-PT">
                <a:hlinkClick r:id="rId23"/>
              </a:rPr>
              <a:t> </a:t>
            </a:r>
            <a:r>
              <a:rPr lang="pt-PT" err="1">
                <a:hlinkClick r:id="rId23"/>
              </a:rPr>
              <a:t>Mecc</a:t>
            </a:r>
            <a:r>
              <a:rPr lang="pt-PT">
                <a:hlinkClick r:id="rId23"/>
              </a:rPr>
              <a:t> </a:t>
            </a:r>
            <a:r>
              <a:rPr lang="pt-PT" err="1">
                <a:hlinkClick r:id="rId23"/>
              </a:rPr>
              <a:t>Nanon</a:t>
            </a:r>
            <a:r>
              <a:rPr lang="pt-PT">
                <a:hlinkClick r:id="rId23"/>
              </a:rPr>
              <a:t>–A01</a:t>
            </a:r>
            <a:endParaRPr lang="pt-PT"/>
          </a:p>
          <a:p>
            <a:r>
              <a:rPr lang="pt-PT" err="1">
                <a:hlinkClick r:id="rId24"/>
              </a:rPr>
              <a:t>PowderPro</a:t>
            </a:r>
            <a:r>
              <a:rPr lang="pt-PT">
                <a:hlinkClick r:id="rId24"/>
              </a:rPr>
              <a:t> </a:t>
            </a:r>
            <a:r>
              <a:rPr lang="pt-PT" err="1">
                <a:hlinkClick r:id="rId24"/>
              </a:rPr>
              <a:t>freeze</a:t>
            </a:r>
            <a:r>
              <a:rPr lang="pt-PT">
                <a:hlinkClick r:id="rId24"/>
              </a:rPr>
              <a:t> </a:t>
            </a:r>
            <a:r>
              <a:rPr lang="pt-PT" err="1">
                <a:hlinkClick r:id="rId24"/>
              </a:rPr>
              <a:t>granulator</a:t>
            </a:r>
            <a:endParaRPr lang="pt-PT"/>
          </a:p>
          <a:p>
            <a:r>
              <a:rPr lang="pt-PT">
                <a:hlinkClick r:id="rId25"/>
              </a:rPr>
              <a:t>Single </a:t>
            </a:r>
            <a:r>
              <a:rPr lang="pt-PT" err="1">
                <a:hlinkClick r:id="rId25"/>
              </a:rPr>
              <a:t>point</a:t>
            </a:r>
            <a:r>
              <a:rPr lang="pt-PT">
                <a:hlinkClick r:id="rId25"/>
              </a:rPr>
              <a:t> incremental </a:t>
            </a:r>
            <a:r>
              <a:rPr lang="pt-PT" err="1">
                <a:hlinkClick r:id="rId25"/>
              </a:rPr>
              <a:t>forming</a:t>
            </a:r>
            <a:r>
              <a:rPr lang="pt-PT">
                <a:hlinkClick r:id="rId25"/>
              </a:rPr>
              <a:t> </a:t>
            </a:r>
            <a:r>
              <a:rPr lang="pt-PT" err="1">
                <a:hlinkClick r:id="rId25"/>
              </a:rPr>
              <a:t>machine</a:t>
            </a:r>
            <a:endParaRPr lang="pt-PT"/>
          </a:p>
          <a:p>
            <a:r>
              <a:rPr lang="pt-PT" b="1" err="1"/>
              <a:t>Welding</a:t>
            </a:r>
            <a:r>
              <a:rPr lang="pt-PT" b="1"/>
              <a:t> </a:t>
            </a:r>
            <a:r>
              <a:rPr lang="pt-PT" b="1" err="1"/>
              <a:t>equipments</a:t>
            </a:r>
            <a:r>
              <a:rPr lang="pt-PT" b="1"/>
              <a:t>:</a:t>
            </a:r>
            <a:endParaRPr lang="pt-PT"/>
          </a:p>
          <a:p>
            <a:r>
              <a:rPr lang="pt-PT" err="1">
                <a:hlinkClick r:id="rId26"/>
              </a:rPr>
              <a:t>Electron</a:t>
            </a:r>
            <a:r>
              <a:rPr lang="pt-PT">
                <a:hlinkClick r:id="rId26"/>
              </a:rPr>
              <a:t> </a:t>
            </a:r>
            <a:r>
              <a:rPr lang="pt-PT" err="1">
                <a:hlinkClick r:id="rId26"/>
              </a:rPr>
              <a:t>beam</a:t>
            </a:r>
            <a:r>
              <a:rPr lang="pt-PT">
                <a:hlinkClick r:id="rId26"/>
              </a:rPr>
              <a:t> </a:t>
            </a:r>
            <a:r>
              <a:rPr lang="pt-PT" err="1">
                <a:hlinkClick r:id="rId26"/>
              </a:rPr>
              <a:t>welding</a:t>
            </a:r>
            <a:r>
              <a:rPr lang="pt-PT">
                <a:hlinkClick r:id="rId26"/>
              </a:rPr>
              <a:t> </a:t>
            </a:r>
            <a:r>
              <a:rPr lang="pt-PT" err="1">
                <a:hlinkClick r:id="rId26"/>
              </a:rPr>
              <a:t>equipment</a:t>
            </a:r>
            <a:endParaRPr lang="pt-PT"/>
          </a:p>
          <a:p>
            <a:r>
              <a:rPr lang="pt-PT" err="1">
                <a:hlinkClick r:id="rId27"/>
              </a:rPr>
              <a:t>Robotic</a:t>
            </a:r>
            <a:r>
              <a:rPr lang="pt-PT">
                <a:hlinkClick r:id="rId27"/>
              </a:rPr>
              <a:t> </a:t>
            </a:r>
            <a:r>
              <a:rPr lang="pt-PT" err="1">
                <a:hlinkClick r:id="rId27"/>
              </a:rPr>
              <a:t>blue</a:t>
            </a:r>
            <a:r>
              <a:rPr lang="pt-PT">
                <a:hlinkClick r:id="rId27"/>
              </a:rPr>
              <a:t> laser </a:t>
            </a:r>
            <a:r>
              <a:rPr lang="pt-PT" err="1">
                <a:hlinkClick r:id="rId27"/>
              </a:rPr>
              <a:t>welding</a:t>
            </a:r>
            <a:r>
              <a:rPr lang="pt-PT">
                <a:hlinkClick r:id="rId27"/>
              </a:rPr>
              <a:t> </a:t>
            </a:r>
            <a:r>
              <a:rPr lang="pt-PT" err="1">
                <a:hlinkClick r:id="rId27"/>
              </a:rPr>
              <a:t>equipment</a:t>
            </a:r>
            <a:endParaRPr lang="pt-PT"/>
          </a:p>
          <a:p>
            <a:r>
              <a:rPr lang="pt-PT" err="1">
                <a:hlinkClick r:id="rId28"/>
              </a:rPr>
              <a:t>Robotic</a:t>
            </a:r>
            <a:r>
              <a:rPr lang="pt-PT">
                <a:hlinkClick r:id="rId28"/>
              </a:rPr>
              <a:t> MIG/MAG </a:t>
            </a:r>
            <a:r>
              <a:rPr lang="pt-PT" err="1">
                <a:hlinkClick r:id="rId28"/>
              </a:rPr>
              <a:t>welding</a:t>
            </a:r>
            <a:r>
              <a:rPr lang="pt-PT">
                <a:hlinkClick r:id="rId28"/>
              </a:rPr>
              <a:t> </a:t>
            </a:r>
            <a:r>
              <a:rPr lang="pt-PT" err="1">
                <a:hlinkClick r:id="rId28"/>
              </a:rPr>
              <a:t>equipment</a:t>
            </a:r>
            <a:endParaRPr lang="pt-PT"/>
          </a:p>
          <a:p>
            <a:r>
              <a:rPr lang="pt-PT" err="1">
                <a:hlinkClick r:id="rId29"/>
              </a:rPr>
              <a:t>Welding</a:t>
            </a:r>
            <a:r>
              <a:rPr lang="pt-PT">
                <a:hlinkClick r:id="rId29"/>
              </a:rPr>
              <a:t> </a:t>
            </a:r>
            <a:r>
              <a:rPr lang="pt-PT" err="1">
                <a:hlinkClick r:id="rId29"/>
              </a:rPr>
              <a:t>pulsed</a:t>
            </a:r>
            <a:r>
              <a:rPr lang="pt-PT">
                <a:hlinkClick r:id="rId29"/>
              </a:rPr>
              <a:t> laser</a:t>
            </a:r>
            <a:endParaRPr lang="pt-PT"/>
          </a:p>
          <a:p>
            <a:r>
              <a:rPr lang="pt-PT" err="1">
                <a:hlinkClick r:id="rId30"/>
              </a:rPr>
              <a:t>Ultrasonic</a:t>
            </a:r>
            <a:r>
              <a:rPr lang="pt-PT">
                <a:hlinkClick r:id="rId30"/>
              </a:rPr>
              <a:t> metal </a:t>
            </a:r>
            <a:r>
              <a:rPr lang="pt-PT" err="1">
                <a:hlinkClick r:id="rId30"/>
              </a:rPr>
              <a:t>welding</a:t>
            </a:r>
            <a:r>
              <a:rPr lang="pt-PT">
                <a:hlinkClick r:id="rId30"/>
              </a:rPr>
              <a:t> </a:t>
            </a:r>
            <a:r>
              <a:rPr lang="pt-PT" err="1">
                <a:hlinkClick r:id="rId30"/>
              </a:rPr>
              <a:t>equipment</a:t>
            </a:r>
            <a:endParaRPr lang="pt-PT"/>
          </a:p>
          <a:p>
            <a:r>
              <a:rPr lang="pt-PT" b="1" err="1"/>
              <a:t>Technical</a:t>
            </a:r>
            <a:r>
              <a:rPr lang="pt-PT" b="1"/>
              <a:t> </a:t>
            </a:r>
            <a:r>
              <a:rPr lang="pt-PT" b="1" err="1"/>
              <a:t>analyses</a:t>
            </a:r>
            <a:r>
              <a:rPr lang="pt-PT" b="1"/>
              <a:t> and </a:t>
            </a:r>
            <a:r>
              <a:rPr lang="pt-PT" b="1" err="1"/>
              <a:t>Thin</a:t>
            </a:r>
            <a:r>
              <a:rPr lang="pt-PT" b="1"/>
              <a:t> </a:t>
            </a:r>
            <a:r>
              <a:rPr lang="pt-PT" b="1" err="1"/>
              <a:t>films</a:t>
            </a:r>
            <a:r>
              <a:rPr lang="pt-PT" b="1"/>
              <a:t> </a:t>
            </a:r>
            <a:r>
              <a:rPr lang="pt-PT" b="1" err="1"/>
              <a:t>deposition</a:t>
            </a:r>
            <a:r>
              <a:rPr lang="pt-PT" b="1"/>
              <a:t>:</a:t>
            </a:r>
            <a:endParaRPr lang="pt-PT"/>
          </a:p>
          <a:p>
            <a:r>
              <a:rPr lang="pt-PT">
                <a:hlinkClick r:id="rId31"/>
              </a:rPr>
              <a:t>AFM </a:t>
            </a:r>
            <a:r>
              <a:rPr lang="pt-PT" err="1">
                <a:hlinkClick r:id="rId31"/>
              </a:rPr>
              <a:t>Imaging</a:t>
            </a:r>
            <a:r>
              <a:rPr lang="pt-PT">
                <a:hlinkClick r:id="rId31"/>
              </a:rPr>
              <a:t> and local </a:t>
            </a:r>
            <a:r>
              <a:rPr lang="pt-PT" err="1">
                <a:hlinkClick r:id="rId31"/>
              </a:rPr>
              <a:t>physical</a:t>
            </a:r>
            <a:r>
              <a:rPr lang="pt-PT">
                <a:hlinkClick r:id="rId31"/>
              </a:rPr>
              <a:t> </a:t>
            </a:r>
            <a:r>
              <a:rPr lang="pt-PT" err="1">
                <a:hlinkClick r:id="rId31"/>
              </a:rPr>
              <a:t>characterization</a:t>
            </a:r>
            <a:endParaRPr lang="pt-PT"/>
          </a:p>
          <a:p>
            <a:r>
              <a:rPr lang="pt-PT">
                <a:hlinkClick r:id="rId32"/>
              </a:rPr>
              <a:t>CVD </a:t>
            </a:r>
            <a:r>
              <a:rPr lang="pt-PT" err="1">
                <a:hlinkClick r:id="rId32"/>
              </a:rPr>
              <a:t>thermal</a:t>
            </a:r>
            <a:r>
              <a:rPr lang="pt-PT">
                <a:hlinkClick r:id="rId32"/>
              </a:rPr>
              <a:t> and hot-</a:t>
            </a:r>
            <a:r>
              <a:rPr lang="pt-PT" err="1">
                <a:hlinkClick r:id="rId32"/>
              </a:rPr>
              <a:t>filament</a:t>
            </a:r>
            <a:r>
              <a:rPr lang="pt-PT"/>
              <a:t> (max. 1000ºC)</a:t>
            </a:r>
          </a:p>
          <a:p>
            <a:r>
              <a:rPr lang="pt-PT" err="1">
                <a:hlinkClick r:id="rId33"/>
              </a:rPr>
              <a:t>Thermal</a:t>
            </a:r>
            <a:r>
              <a:rPr lang="pt-PT">
                <a:hlinkClick r:id="rId33"/>
              </a:rPr>
              <a:t> CVD 1500ºC</a:t>
            </a:r>
            <a:endParaRPr lang="pt-PT"/>
          </a:p>
          <a:p>
            <a:r>
              <a:rPr lang="pt-PT" err="1">
                <a:hlinkClick r:id="rId34"/>
              </a:rPr>
              <a:t>Multi-technique</a:t>
            </a:r>
            <a:r>
              <a:rPr lang="pt-PT">
                <a:hlinkClick r:id="rId34"/>
              </a:rPr>
              <a:t> XPS/UPS and AES</a:t>
            </a:r>
            <a:endParaRPr lang="pt-PT"/>
          </a:p>
          <a:p>
            <a:r>
              <a:rPr lang="pt-PT" err="1">
                <a:hlinkClick r:id="rId35"/>
              </a:rPr>
              <a:t>Laurell</a:t>
            </a:r>
            <a:r>
              <a:rPr lang="pt-PT">
                <a:hlinkClick r:id="rId35"/>
              </a:rPr>
              <a:t> </a:t>
            </a:r>
            <a:r>
              <a:rPr lang="pt-PT" err="1">
                <a:hlinkClick r:id="rId35"/>
              </a:rPr>
              <a:t>Automated</a:t>
            </a:r>
            <a:r>
              <a:rPr lang="pt-PT">
                <a:hlinkClick r:id="rId35"/>
              </a:rPr>
              <a:t> Spin </a:t>
            </a:r>
            <a:r>
              <a:rPr lang="pt-PT" err="1">
                <a:hlinkClick r:id="rId35"/>
              </a:rPr>
              <a:t>Coater</a:t>
            </a:r>
            <a:endParaRPr lang="pt-PT"/>
          </a:p>
          <a:p>
            <a:r>
              <a:rPr lang="pt-PT" b="1" err="1"/>
              <a:t>Thermal</a:t>
            </a:r>
            <a:r>
              <a:rPr lang="pt-PT" b="1"/>
              <a:t> </a:t>
            </a:r>
            <a:r>
              <a:rPr lang="pt-PT" b="1" err="1"/>
              <a:t>treatments</a:t>
            </a:r>
            <a:r>
              <a:rPr lang="pt-PT" b="1"/>
              <a:t>, </a:t>
            </a:r>
            <a:r>
              <a:rPr lang="pt-PT" b="1" err="1"/>
              <a:t>oven</a:t>
            </a:r>
            <a:r>
              <a:rPr lang="pt-PT" b="1"/>
              <a:t> and </a:t>
            </a:r>
            <a:r>
              <a:rPr lang="pt-PT" b="1" err="1"/>
              <a:t>furnaces</a:t>
            </a:r>
            <a:r>
              <a:rPr lang="pt-PT" b="1"/>
              <a:t>:</a:t>
            </a:r>
            <a:endParaRPr lang="pt-PT"/>
          </a:p>
          <a:p>
            <a:r>
              <a:rPr lang="pt-PT" err="1">
                <a:hlinkClick r:id="rId36"/>
              </a:rPr>
              <a:t>Drying</a:t>
            </a:r>
            <a:r>
              <a:rPr lang="pt-PT">
                <a:hlinkClick r:id="rId36"/>
              </a:rPr>
              <a:t> </a:t>
            </a:r>
            <a:r>
              <a:rPr lang="pt-PT" err="1">
                <a:hlinkClick r:id="rId36"/>
              </a:rPr>
              <a:t>oven</a:t>
            </a:r>
            <a:endParaRPr lang="pt-PT"/>
          </a:p>
          <a:p>
            <a:r>
              <a:rPr lang="pt-PT" err="1">
                <a:hlinkClick r:id="rId37"/>
              </a:rPr>
              <a:t>Vacuum</a:t>
            </a:r>
            <a:r>
              <a:rPr lang="pt-PT">
                <a:hlinkClick r:id="rId37"/>
              </a:rPr>
              <a:t> </a:t>
            </a:r>
            <a:r>
              <a:rPr lang="pt-PT" err="1">
                <a:hlinkClick r:id="rId37"/>
              </a:rPr>
              <a:t>heater</a:t>
            </a:r>
            <a:endParaRPr lang="pt-PT"/>
          </a:p>
          <a:p>
            <a:r>
              <a:rPr lang="pt-PT" err="1">
                <a:hlinkClick r:id="rId38"/>
              </a:rPr>
              <a:t>Freeze-dryer</a:t>
            </a:r>
            <a:r>
              <a:rPr lang="pt-PT">
                <a:hlinkClick r:id="rId38"/>
              </a:rPr>
              <a:t> </a:t>
            </a:r>
            <a:r>
              <a:rPr lang="pt-PT" err="1">
                <a:hlinkClick r:id="rId38"/>
              </a:rPr>
              <a:t>lyophilization</a:t>
            </a:r>
            <a:endParaRPr lang="pt-PT"/>
          </a:p>
          <a:p>
            <a:r>
              <a:rPr lang="pt-PT" err="1">
                <a:hlinkClick r:id="rId39"/>
              </a:rPr>
              <a:t>Accelerated</a:t>
            </a:r>
            <a:r>
              <a:rPr lang="pt-PT">
                <a:hlinkClick r:id="rId39"/>
              </a:rPr>
              <a:t> </a:t>
            </a:r>
            <a:r>
              <a:rPr lang="pt-PT" err="1">
                <a:hlinkClick r:id="rId39"/>
              </a:rPr>
              <a:t>weathering</a:t>
            </a:r>
            <a:r>
              <a:rPr lang="pt-PT">
                <a:hlinkClick r:id="rId39"/>
              </a:rPr>
              <a:t> </a:t>
            </a:r>
            <a:r>
              <a:rPr lang="pt-PT" err="1">
                <a:hlinkClick r:id="rId39"/>
              </a:rPr>
              <a:t>tester</a:t>
            </a:r>
            <a:endParaRPr lang="pt-PT"/>
          </a:p>
          <a:p>
            <a:r>
              <a:rPr lang="pt-PT" b="1" err="1"/>
              <a:t>Equipments</a:t>
            </a:r>
            <a:r>
              <a:rPr lang="pt-PT" b="1"/>
              <a:t> for </a:t>
            </a:r>
            <a:r>
              <a:rPr lang="pt-PT" b="1" err="1"/>
              <a:t>Cell</a:t>
            </a:r>
            <a:r>
              <a:rPr lang="pt-PT" b="1"/>
              <a:t> </a:t>
            </a:r>
            <a:r>
              <a:rPr lang="pt-PT" b="1" err="1"/>
              <a:t>culture</a:t>
            </a:r>
            <a:r>
              <a:rPr lang="pt-PT" b="1"/>
              <a:t> </a:t>
            </a:r>
            <a:r>
              <a:rPr lang="pt-PT" b="1" err="1"/>
              <a:t>protocols</a:t>
            </a:r>
            <a:r>
              <a:rPr lang="pt-PT" b="1"/>
              <a:t>:</a:t>
            </a:r>
            <a:endParaRPr lang="pt-PT"/>
          </a:p>
          <a:p>
            <a:r>
              <a:rPr lang="pt-PT">
                <a:hlinkClick r:id="rId40"/>
              </a:rPr>
              <a:t>CO2 </a:t>
            </a:r>
            <a:r>
              <a:rPr lang="pt-PT" err="1">
                <a:hlinkClick r:id="rId40"/>
              </a:rPr>
              <a:t>incubator</a:t>
            </a:r>
            <a:endParaRPr lang="pt-PT"/>
          </a:p>
          <a:p>
            <a:r>
              <a:rPr lang="pt-PT" err="1">
                <a:hlinkClick r:id="rId41"/>
              </a:rPr>
              <a:t>Cell</a:t>
            </a:r>
            <a:r>
              <a:rPr lang="pt-PT">
                <a:hlinkClick r:id="rId41"/>
              </a:rPr>
              <a:t> </a:t>
            </a:r>
            <a:r>
              <a:rPr lang="pt-PT" err="1">
                <a:hlinkClick r:id="rId41"/>
              </a:rPr>
              <a:t>counter</a:t>
            </a:r>
            <a:endParaRPr lang="pt-PT"/>
          </a:p>
          <a:p>
            <a:r>
              <a:rPr lang="pt-PT" err="1">
                <a:hlinkClick r:id="rId42"/>
              </a:rPr>
              <a:t>Centrifuge</a:t>
            </a:r>
            <a:endParaRPr lang="pt-PT"/>
          </a:p>
          <a:p>
            <a:r>
              <a:rPr lang="pt-PT">
                <a:hlinkClick r:id="rId43"/>
              </a:rPr>
              <a:t>Autoclave</a:t>
            </a:r>
            <a:endParaRPr lang="pt-PT"/>
          </a:p>
          <a:p>
            <a:r>
              <a:rPr lang="pt-PT">
                <a:hlinkClick r:id="rId44"/>
              </a:rPr>
              <a:t>Q-</a:t>
            </a:r>
            <a:r>
              <a:rPr lang="pt-PT" err="1">
                <a:hlinkClick r:id="rId44"/>
              </a:rPr>
              <a:t>Sense</a:t>
            </a:r>
            <a:r>
              <a:rPr lang="pt-PT">
                <a:hlinkClick r:id="rId44"/>
              </a:rPr>
              <a:t> E4 </a:t>
            </a:r>
            <a:r>
              <a:rPr lang="pt-PT" err="1">
                <a:hlinkClick r:id="rId44"/>
              </a:rPr>
              <a:t>quartz</a:t>
            </a:r>
            <a:r>
              <a:rPr lang="pt-PT">
                <a:hlinkClick r:id="rId44"/>
              </a:rPr>
              <a:t> </a:t>
            </a:r>
            <a:r>
              <a:rPr lang="pt-PT" err="1">
                <a:hlinkClick r:id="rId44"/>
              </a:rPr>
              <a:t>crystal</a:t>
            </a:r>
            <a:r>
              <a:rPr lang="pt-PT">
                <a:hlinkClick r:id="rId44"/>
              </a:rPr>
              <a:t> </a:t>
            </a:r>
            <a:r>
              <a:rPr lang="pt-PT" err="1">
                <a:hlinkClick r:id="rId44"/>
              </a:rPr>
              <a:t>microbalance</a:t>
            </a:r>
            <a:endParaRPr lang="pt-PT"/>
          </a:p>
          <a:p>
            <a:r>
              <a:rPr lang="pt-PT" b="1" err="1"/>
              <a:t>Equipments</a:t>
            </a:r>
            <a:r>
              <a:rPr lang="pt-PT" b="1"/>
              <a:t> for </a:t>
            </a:r>
            <a:r>
              <a:rPr lang="pt-PT" b="1" err="1"/>
              <a:t>cell</a:t>
            </a:r>
            <a:r>
              <a:rPr lang="pt-PT" b="1"/>
              <a:t> fuel </a:t>
            </a:r>
            <a:r>
              <a:rPr lang="pt-PT" b="1" err="1"/>
              <a:t>materials</a:t>
            </a:r>
            <a:r>
              <a:rPr lang="pt-PT" b="1"/>
              <a:t> </a:t>
            </a:r>
            <a:r>
              <a:rPr lang="pt-PT" b="1" err="1"/>
              <a:t>characterization</a:t>
            </a:r>
            <a:r>
              <a:rPr lang="pt-PT" b="1"/>
              <a:t>:</a:t>
            </a:r>
            <a:endParaRPr lang="pt-PT"/>
          </a:p>
          <a:p>
            <a:r>
              <a:rPr lang="pt-PT">
                <a:hlinkClick r:id="rId45"/>
              </a:rPr>
              <a:t>Fuel </a:t>
            </a:r>
            <a:r>
              <a:rPr lang="pt-PT" err="1">
                <a:hlinkClick r:id="rId45"/>
              </a:rPr>
              <a:t>cell</a:t>
            </a:r>
            <a:r>
              <a:rPr lang="pt-PT">
                <a:hlinkClick r:id="rId45"/>
              </a:rPr>
              <a:t> </a:t>
            </a:r>
            <a:r>
              <a:rPr lang="pt-PT" err="1">
                <a:hlinkClick r:id="rId45"/>
              </a:rPr>
              <a:t>characterization</a:t>
            </a:r>
            <a:endParaRPr lang="pt-PT"/>
          </a:p>
          <a:p>
            <a:r>
              <a:rPr lang="pt-PT">
                <a:hlinkClick r:id="rId46"/>
              </a:rPr>
              <a:t>Fuel </a:t>
            </a:r>
            <a:r>
              <a:rPr lang="pt-PT" err="1">
                <a:hlinkClick r:id="rId46"/>
              </a:rPr>
              <a:t>cell</a:t>
            </a:r>
            <a:r>
              <a:rPr lang="pt-PT">
                <a:hlinkClick r:id="rId46"/>
              </a:rPr>
              <a:t> </a:t>
            </a:r>
            <a:r>
              <a:rPr lang="pt-PT" err="1">
                <a:hlinkClick r:id="rId46"/>
              </a:rPr>
              <a:t>testing</a:t>
            </a:r>
            <a:endParaRPr lang="pt-PT"/>
          </a:p>
          <a:p>
            <a:r>
              <a:rPr lang="pt-PT">
                <a:hlinkClick r:id="rId47"/>
              </a:rPr>
              <a:t>Sievert </a:t>
            </a:r>
            <a:r>
              <a:rPr lang="pt-PT" err="1">
                <a:hlinkClick r:id="rId47"/>
              </a:rPr>
              <a:t>Hydrogen</a:t>
            </a:r>
            <a:r>
              <a:rPr lang="pt-PT">
                <a:hlinkClick r:id="rId47"/>
              </a:rPr>
              <a:t> </a:t>
            </a:r>
            <a:r>
              <a:rPr lang="pt-PT" err="1">
                <a:hlinkClick r:id="rId47"/>
              </a:rPr>
              <a:t>Storage</a:t>
            </a:r>
            <a:endParaRPr lang="pt-PT"/>
          </a:p>
          <a:p>
            <a:r>
              <a:rPr lang="pt-PT" b="1" err="1"/>
              <a:t>Technical</a:t>
            </a:r>
            <a:r>
              <a:rPr lang="pt-PT" b="1"/>
              <a:t> </a:t>
            </a:r>
            <a:r>
              <a:rPr lang="pt-PT" b="1" err="1"/>
              <a:t>analyses</a:t>
            </a:r>
            <a:r>
              <a:rPr lang="pt-PT" b="1"/>
              <a:t> for </a:t>
            </a:r>
            <a:r>
              <a:rPr lang="pt-PT" b="1" err="1"/>
              <a:t>Thermal</a:t>
            </a:r>
            <a:r>
              <a:rPr lang="pt-PT" b="1"/>
              <a:t> </a:t>
            </a:r>
            <a:r>
              <a:rPr lang="pt-PT" b="1" err="1"/>
              <a:t>properties</a:t>
            </a:r>
            <a:r>
              <a:rPr lang="pt-PT" b="1"/>
              <a:t> </a:t>
            </a:r>
            <a:r>
              <a:rPr lang="pt-PT" b="1" err="1"/>
              <a:t>determination</a:t>
            </a:r>
            <a:r>
              <a:rPr lang="pt-PT" b="1"/>
              <a:t>:</a:t>
            </a:r>
            <a:endParaRPr lang="pt-PT"/>
          </a:p>
          <a:p>
            <a:r>
              <a:rPr lang="pt-PT" err="1">
                <a:hlinkClick r:id="rId48"/>
              </a:rPr>
              <a:t>Thermal</a:t>
            </a:r>
            <a:r>
              <a:rPr lang="pt-PT">
                <a:hlinkClick r:id="rId48"/>
              </a:rPr>
              <a:t> </a:t>
            </a:r>
            <a:r>
              <a:rPr lang="pt-PT" err="1">
                <a:hlinkClick r:id="rId48"/>
              </a:rPr>
              <a:t>analysis</a:t>
            </a:r>
            <a:r>
              <a:rPr lang="pt-PT">
                <a:hlinkClick r:id="rId48"/>
              </a:rPr>
              <a:t> </a:t>
            </a:r>
            <a:r>
              <a:rPr lang="pt-PT" err="1">
                <a:hlinkClick r:id="rId48"/>
              </a:rPr>
              <a:t>Netsch</a:t>
            </a:r>
            <a:r>
              <a:rPr lang="pt-PT">
                <a:hlinkClick r:id="rId48"/>
              </a:rPr>
              <a:t> </a:t>
            </a:r>
            <a:r>
              <a:rPr lang="pt-PT" err="1">
                <a:hlinkClick r:id="rId48"/>
              </a:rPr>
              <a:t>Jupiter</a:t>
            </a:r>
            <a:r>
              <a:rPr lang="pt-PT">
                <a:hlinkClick r:id="rId48"/>
              </a:rPr>
              <a:t> TGA/</a:t>
            </a:r>
            <a:r>
              <a:rPr lang="pt-PT" err="1">
                <a:hlinkClick r:id="rId48"/>
              </a:rPr>
              <a:t>DSc</a:t>
            </a:r>
            <a:endParaRPr lang="pt-PT"/>
          </a:p>
          <a:p>
            <a:r>
              <a:rPr lang="pt-PT" err="1">
                <a:hlinkClick r:id="rId49"/>
              </a:rPr>
              <a:t>Calorimeter</a:t>
            </a:r>
            <a:endParaRPr lang="pt-PT"/>
          </a:p>
          <a:p>
            <a:r>
              <a:rPr lang="pt-PT" err="1">
                <a:hlinkClick r:id="rId50"/>
              </a:rPr>
              <a:t>Melt</a:t>
            </a:r>
            <a:r>
              <a:rPr lang="pt-PT">
                <a:hlinkClick r:id="rId50"/>
              </a:rPr>
              <a:t> </a:t>
            </a:r>
            <a:r>
              <a:rPr lang="pt-PT" err="1">
                <a:hlinkClick r:id="rId50"/>
              </a:rPr>
              <a:t>flow</a:t>
            </a:r>
            <a:r>
              <a:rPr lang="pt-PT">
                <a:hlinkClick r:id="rId50"/>
              </a:rPr>
              <a:t> </a:t>
            </a:r>
            <a:r>
              <a:rPr lang="pt-PT" err="1">
                <a:hlinkClick r:id="rId50"/>
              </a:rPr>
              <a:t>indexer</a:t>
            </a:r>
            <a:endParaRPr lang="pt-PT"/>
          </a:p>
          <a:p>
            <a:r>
              <a:rPr lang="pt-PT" err="1">
                <a:hlinkClick r:id="rId51"/>
              </a:rPr>
              <a:t>Differential</a:t>
            </a:r>
            <a:r>
              <a:rPr lang="pt-PT">
                <a:hlinkClick r:id="rId51"/>
              </a:rPr>
              <a:t> </a:t>
            </a:r>
            <a:r>
              <a:rPr lang="pt-PT" err="1">
                <a:hlinkClick r:id="rId51"/>
              </a:rPr>
              <a:t>scanning</a:t>
            </a:r>
            <a:r>
              <a:rPr lang="pt-PT">
                <a:hlinkClick r:id="rId51"/>
              </a:rPr>
              <a:t> </a:t>
            </a:r>
            <a:r>
              <a:rPr lang="pt-PT" err="1">
                <a:hlinkClick r:id="rId51"/>
              </a:rPr>
              <a:t>calorimetry</a:t>
            </a:r>
            <a:endParaRPr lang="pt-PT"/>
          </a:p>
          <a:p>
            <a:r>
              <a:rPr lang="pt-PT" err="1">
                <a:hlinkClick r:id="rId52"/>
              </a:rPr>
              <a:t>Thermal</a:t>
            </a:r>
            <a:r>
              <a:rPr lang="pt-PT">
                <a:hlinkClick r:id="rId52"/>
              </a:rPr>
              <a:t> </a:t>
            </a:r>
            <a:r>
              <a:rPr lang="pt-PT" err="1">
                <a:hlinkClick r:id="rId52"/>
              </a:rPr>
              <a:t>Conductivity</a:t>
            </a:r>
            <a:r>
              <a:rPr lang="pt-PT">
                <a:hlinkClick r:id="rId52"/>
              </a:rPr>
              <a:t> Meter</a:t>
            </a:r>
            <a:endParaRPr lang="pt-PT"/>
          </a:p>
          <a:p>
            <a:r>
              <a:rPr lang="pt-PT" err="1">
                <a:hlinkClick r:id="rId53"/>
              </a:rPr>
              <a:t>Gas</a:t>
            </a:r>
            <a:r>
              <a:rPr lang="pt-PT">
                <a:hlinkClick r:id="rId53"/>
              </a:rPr>
              <a:t> </a:t>
            </a:r>
            <a:r>
              <a:rPr lang="pt-PT" err="1">
                <a:hlinkClick r:id="rId53"/>
              </a:rPr>
              <a:t>chromatographs</a:t>
            </a:r>
            <a:r>
              <a:rPr lang="pt-PT">
                <a:hlinkClick r:id="rId53"/>
              </a:rPr>
              <a:t> </a:t>
            </a:r>
            <a:r>
              <a:rPr lang="pt-PT" err="1">
                <a:hlinkClick r:id="rId53"/>
              </a:rPr>
              <a:t>PerkinElmer</a:t>
            </a:r>
            <a:r>
              <a:rPr lang="pt-PT">
                <a:hlinkClick r:id="rId53"/>
              </a:rPr>
              <a:t> </a:t>
            </a:r>
            <a:r>
              <a:rPr lang="pt-PT" err="1">
                <a:hlinkClick r:id="rId53"/>
              </a:rPr>
              <a:t>Clarus</a:t>
            </a:r>
            <a:r>
              <a:rPr lang="pt-PT">
                <a:hlinkClick r:id="rId53"/>
              </a:rPr>
              <a:t> GC</a:t>
            </a:r>
            <a:endParaRPr lang="pt-PT"/>
          </a:p>
          <a:p>
            <a:r>
              <a:rPr lang="pt-PT" err="1">
                <a:hlinkClick r:id="rId54"/>
              </a:rPr>
              <a:t>Quantachrome</a:t>
            </a:r>
            <a:r>
              <a:rPr lang="pt-PT">
                <a:hlinkClick r:id="rId54"/>
              </a:rPr>
              <a:t> </a:t>
            </a:r>
            <a:r>
              <a:rPr lang="pt-PT" err="1">
                <a:hlinkClick r:id="rId54"/>
              </a:rPr>
              <a:t>porometer</a:t>
            </a:r>
            <a:r>
              <a:rPr lang="pt-PT">
                <a:hlinkClick r:id="rId54"/>
              </a:rPr>
              <a:t> 3Ghz</a:t>
            </a:r>
            <a:endParaRPr lang="pt-PT"/>
          </a:p>
          <a:p>
            <a:r>
              <a:rPr lang="pt-PT" err="1">
                <a:hlinkClick r:id="rId55"/>
              </a:rPr>
              <a:t>Thermal</a:t>
            </a:r>
            <a:r>
              <a:rPr lang="pt-PT">
                <a:hlinkClick r:id="rId55"/>
              </a:rPr>
              <a:t> </a:t>
            </a:r>
            <a:r>
              <a:rPr lang="pt-PT" err="1">
                <a:hlinkClick r:id="rId55"/>
              </a:rPr>
              <a:t>Camera</a:t>
            </a:r>
            <a:endParaRPr lang="pt-PT"/>
          </a:p>
          <a:p>
            <a:r>
              <a:rPr lang="pt-PT" err="1">
                <a:hlinkClick r:id="rId56"/>
              </a:rPr>
              <a:t>Infrared</a:t>
            </a:r>
            <a:r>
              <a:rPr lang="pt-PT">
                <a:hlinkClick r:id="rId56"/>
              </a:rPr>
              <a:t> </a:t>
            </a:r>
            <a:r>
              <a:rPr lang="pt-PT" err="1">
                <a:hlinkClick r:id="rId56"/>
              </a:rPr>
              <a:t>camera</a:t>
            </a:r>
            <a:r>
              <a:rPr lang="pt-PT">
                <a:hlinkClick r:id="rId56"/>
              </a:rPr>
              <a:t> FLUKE TiX580</a:t>
            </a:r>
            <a:endParaRPr lang="pt-PT"/>
          </a:p>
          <a:p>
            <a:r>
              <a:rPr lang="pt-PT" b="1" err="1"/>
              <a:t>Biomechanics</a:t>
            </a:r>
            <a:r>
              <a:rPr lang="pt-PT" b="1"/>
              <a:t> </a:t>
            </a:r>
            <a:r>
              <a:rPr lang="pt-PT" b="1" err="1"/>
              <a:t>equipments</a:t>
            </a:r>
            <a:r>
              <a:rPr lang="pt-PT" b="1"/>
              <a:t>:</a:t>
            </a:r>
            <a:endParaRPr lang="pt-PT"/>
          </a:p>
          <a:p>
            <a:r>
              <a:rPr lang="pt-PT" err="1">
                <a:hlinkClick r:id="rId57"/>
              </a:rPr>
              <a:t>Hip</a:t>
            </a:r>
            <a:r>
              <a:rPr lang="pt-PT">
                <a:hlinkClick r:id="rId57"/>
              </a:rPr>
              <a:t> </a:t>
            </a:r>
            <a:r>
              <a:rPr lang="pt-PT" err="1">
                <a:hlinkClick r:id="rId57"/>
              </a:rPr>
              <a:t>joint</a:t>
            </a:r>
            <a:r>
              <a:rPr lang="pt-PT">
                <a:hlinkClick r:id="rId57"/>
              </a:rPr>
              <a:t> and </a:t>
            </a:r>
            <a:r>
              <a:rPr lang="pt-PT" err="1">
                <a:hlinkClick r:id="rId57"/>
              </a:rPr>
              <a:t>wear</a:t>
            </a:r>
            <a:r>
              <a:rPr lang="pt-PT">
                <a:hlinkClick r:id="rId57"/>
              </a:rPr>
              <a:t> </a:t>
            </a:r>
            <a:r>
              <a:rPr lang="pt-PT" err="1">
                <a:hlinkClick r:id="rId57"/>
              </a:rPr>
              <a:t>simulation</a:t>
            </a:r>
            <a:endParaRPr lang="pt-PT"/>
          </a:p>
          <a:p>
            <a:r>
              <a:rPr lang="pt-PT">
                <a:hlinkClick r:id="rId58"/>
              </a:rPr>
              <a:t>Fatigue, </a:t>
            </a:r>
            <a:r>
              <a:rPr lang="pt-PT" err="1">
                <a:hlinkClick r:id="rId58"/>
              </a:rPr>
              <a:t>traction</a:t>
            </a:r>
            <a:r>
              <a:rPr lang="pt-PT">
                <a:hlinkClick r:id="rId58"/>
              </a:rPr>
              <a:t> and </a:t>
            </a:r>
            <a:r>
              <a:rPr lang="pt-PT" err="1">
                <a:hlinkClick r:id="rId58"/>
              </a:rPr>
              <a:t>compression</a:t>
            </a:r>
            <a:r>
              <a:rPr lang="pt-PT">
                <a:hlinkClick r:id="rId58"/>
              </a:rPr>
              <a:t> </a:t>
            </a:r>
            <a:r>
              <a:rPr lang="pt-PT" err="1">
                <a:hlinkClick r:id="rId58"/>
              </a:rPr>
              <a:t>machine</a:t>
            </a:r>
            <a:endParaRPr lang="pt-PT"/>
          </a:p>
          <a:p>
            <a:r>
              <a:rPr lang="pt-PT" err="1">
                <a:hlinkClick r:id="rId59"/>
              </a:rPr>
              <a:t>Multiaxial</a:t>
            </a:r>
            <a:r>
              <a:rPr lang="pt-PT">
                <a:hlinkClick r:id="rId59"/>
              </a:rPr>
              <a:t> </a:t>
            </a:r>
            <a:r>
              <a:rPr lang="pt-PT" err="1">
                <a:hlinkClick r:id="rId59"/>
              </a:rPr>
              <a:t>dynamique</a:t>
            </a:r>
            <a:r>
              <a:rPr lang="pt-PT">
                <a:hlinkClick r:id="rId59"/>
              </a:rPr>
              <a:t> fatigue </a:t>
            </a:r>
            <a:r>
              <a:rPr lang="pt-PT" err="1">
                <a:hlinkClick r:id="rId59"/>
              </a:rPr>
              <a:t>testing</a:t>
            </a:r>
            <a:r>
              <a:rPr lang="pt-PT">
                <a:hlinkClick r:id="rId59"/>
              </a:rPr>
              <a:t> </a:t>
            </a:r>
            <a:r>
              <a:rPr lang="pt-PT" err="1">
                <a:hlinkClick r:id="rId59"/>
              </a:rPr>
              <a:t>machine</a:t>
            </a:r>
            <a:endParaRPr lang="pt-PT"/>
          </a:p>
          <a:p>
            <a:r>
              <a:rPr lang="pt-PT">
                <a:hlinkClick r:id="rId60"/>
              </a:rPr>
              <a:t>Muscular </a:t>
            </a:r>
            <a:r>
              <a:rPr lang="pt-PT" err="1">
                <a:hlinkClick r:id="rId60"/>
              </a:rPr>
              <a:t>simulation</a:t>
            </a:r>
            <a:r>
              <a:rPr lang="pt-PT">
                <a:hlinkClick r:id="rId60"/>
              </a:rPr>
              <a:t> </a:t>
            </a:r>
            <a:r>
              <a:rPr lang="pt-PT" err="1">
                <a:hlinkClick r:id="rId60"/>
              </a:rPr>
              <a:t>machine</a:t>
            </a:r>
            <a:endParaRPr lang="pt-PT"/>
          </a:p>
          <a:p>
            <a:r>
              <a:rPr lang="pt-PT" err="1">
                <a:hlinkClick r:id="rId61"/>
              </a:rPr>
              <a:t>Multidirectional</a:t>
            </a:r>
            <a:r>
              <a:rPr lang="pt-PT">
                <a:hlinkClick r:id="rId61"/>
              </a:rPr>
              <a:t> </a:t>
            </a:r>
            <a:r>
              <a:rPr lang="pt-PT" err="1">
                <a:hlinkClick r:id="rId61"/>
              </a:rPr>
              <a:t>electro-mechanical</a:t>
            </a:r>
            <a:r>
              <a:rPr lang="pt-PT">
                <a:hlinkClick r:id="rId61"/>
              </a:rPr>
              <a:t> </a:t>
            </a:r>
            <a:r>
              <a:rPr lang="pt-PT" err="1">
                <a:hlinkClick r:id="rId61"/>
              </a:rPr>
              <a:t>test</a:t>
            </a:r>
            <a:r>
              <a:rPr lang="pt-PT">
                <a:hlinkClick r:id="rId61"/>
              </a:rPr>
              <a:t> </a:t>
            </a:r>
            <a:r>
              <a:rPr lang="pt-PT" err="1">
                <a:hlinkClick r:id="rId61"/>
              </a:rPr>
              <a:t>machine</a:t>
            </a:r>
            <a:endParaRPr lang="pt-PT"/>
          </a:p>
          <a:p>
            <a:r>
              <a:rPr lang="pt-PT" err="1">
                <a:hlinkClick r:id="rId62"/>
              </a:rPr>
              <a:t>Test</a:t>
            </a:r>
            <a:r>
              <a:rPr lang="pt-PT">
                <a:hlinkClick r:id="rId62"/>
              </a:rPr>
              <a:t> </a:t>
            </a:r>
            <a:r>
              <a:rPr lang="pt-PT" err="1">
                <a:hlinkClick r:id="rId62"/>
              </a:rPr>
              <a:t>apparatus</a:t>
            </a:r>
            <a:r>
              <a:rPr lang="pt-PT">
                <a:hlinkClick r:id="rId62"/>
              </a:rPr>
              <a:t> of the </a:t>
            </a:r>
            <a:r>
              <a:rPr lang="pt-PT" err="1">
                <a:hlinkClick r:id="rId62"/>
              </a:rPr>
              <a:t>knee</a:t>
            </a:r>
            <a:r>
              <a:rPr lang="pt-PT">
                <a:hlinkClick r:id="rId62"/>
              </a:rPr>
              <a:t> </a:t>
            </a:r>
            <a:r>
              <a:rPr lang="pt-PT" err="1">
                <a:hlinkClick r:id="rId62"/>
              </a:rPr>
              <a:t>joint</a:t>
            </a:r>
            <a:endParaRPr lang="pt-PT"/>
          </a:p>
          <a:p>
            <a:r>
              <a:rPr lang="pt-PT" b="1"/>
              <a:t>3D </a:t>
            </a:r>
            <a:r>
              <a:rPr lang="pt-PT" b="1" err="1"/>
              <a:t>printing</a:t>
            </a:r>
            <a:r>
              <a:rPr lang="pt-PT" b="1"/>
              <a:t> </a:t>
            </a:r>
            <a:r>
              <a:rPr lang="pt-PT" b="1" err="1"/>
              <a:t>machines</a:t>
            </a:r>
            <a:r>
              <a:rPr lang="pt-PT" b="1"/>
              <a:t>:</a:t>
            </a:r>
            <a:endParaRPr lang="pt-PT"/>
          </a:p>
          <a:p>
            <a:r>
              <a:rPr lang="pt-PT">
                <a:hlinkClick r:id="rId63"/>
              </a:rPr>
              <a:t>3D laser scanner</a:t>
            </a:r>
            <a:endParaRPr lang="pt-PT"/>
          </a:p>
          <a:p>
            <a:r>
              <a:rPr lang="pt-PT">
                <a:hlinkClick r:id="rId64"/>
              </a:rPr>
              <a:t>CNC </a:t>
            </a:r>
            <a:r>
              <a:rPr lang="pt-PT" err="1">
                <a:hlinkClick r:id="rId64"/>
              </a:rPr>
              <a:t>coordinate</a:t>
            </a:r>
            <a:r>
              <a:rPr lang="pt-PT">
                <a:hlinkClick r:id="rId64"/>
              </a:rPr>
              <a:t> </a:t>
            </a:r>
            <a:r>
              <a:rPr lang="pt-PT" err="1">
                <a:hlinkClick r:id="rId64"/>
              </a:rPr>
              <a:t>measuring</a:t>
            </a:r>
            <a:r>
              <a:rPr lang="pt-PT">
                <a:hlinkClick r:id="rId64"/>
              </a:rPr>
              <a:t> </a:t>
            </a:r>
            <a:r>
              <a:rPr lang="pt-PT" err="1">
                <a:hlinkClick r:id="rId64"/>
              </a:rPr>
              <a:t>machine</a:t>
            </a:r>
            <a:endParaRPr lang="pt-PT"/>
          </a:p>
          <a:p>
            <a:r>
              <a:rPr lang="pt-PT">
                <a:hlinkClick r:id="rId65"/>
              </a:rPr>
              <a:t>4-axis CNC </a:t>
            </a:r>
            <a:r>
              <a:rPr lang="pt-PT" err="1">
                <a:hlinkClick r:id="rId65"/>
              </a:rPr>
              <a:t>milling</a:t>
            </a:r>
            <a:r>
              <a:rPr lang="pt-PT">
                <a:hlinkClick r:id="rId65"/>
              </a:rPr>
              <a:t> </a:t>
            </a:r>
            <a:r>
              <a:rPr lang="pt-PT" err="1">
                <a:hlinkClick r:id="rId65"/>
              </a:rPr>
              <a:t>machine</a:t>
            </a:r>
            <a:endParaRPr lang="pt-PT"/>
          </a:p>
          <a:p>
            <a:r>
              <a:rPr lang="pt-PT" err="1">
                <a:hlinkClick r:id="rId66"/>
              </a:rPr>
              <a:t>ZPrinter</a:t>
            </a:r>
            <a:r>
              <a:rPr lang="pt-PT">
                <a:hlinkClick r:id="rId66"/>
              </a:rPr>
              <a:t> 310 </a:t>
            </a:r>
            <a:r>
              <a:rPr lang="pt-PT" err="1">
                <a:hlinkClick r:id="rId66"/>
              </a:rPr>
              <a:t>Plus</a:t>
            </a:r>
            <a:r>
              <a:rPr lang="pt-PT">
                <a:hlinkClick r:id="rId66"/>
              </a:rPr>
              <a:t> (BJ) 3D </a:t>
            </a:r>
            <a:r>
              <a:rPr lang="pt-PT" err="1">
                <a:hlinkClick r:id="rId66"/>
              </a:rPr>
              <a:t>printer</a:t>
            </a:r>
            <a:endParaRPr lang="pt-PT"/>
          </a:p>
          <a:p>
            <a:r>
              <a:rPr lang="pt-PT" err="1">
                <a:hlinkClick r:id="rId67"/>
              </a:rPr>
              <a:t>Ultimaker</a:t>
            </a:r>
            <a:r>
              <a:rPr lang="pt-PT">
                <a:hlinkClick r:id="rId67"/>
              </a:rPr>
              <a:t> S5 FDM 3D </a:t>
            </a:r>
            <a:r>
              <a:rPr lang="pt-PT" err="1">
                <a:hlinkClick r:id="rId67"/>
              </a:rPr>
              <a:t>printer</a:t>
            </a:r>
            <a:endParaRPr lang="pt-PT"/>
          </a:p>
          <a:p>
            <a:r>
              <a:rPr lang="pt-PT" b="1" err="1"/>
              <a:t>Microscope</a:t>
            </a:r>
            <a:r>
              <a:rPr lang="pt-PT" b="1"/>
              <a:t> </a:t>
            </a:r>
            <a:r>
              <a:rPr lang="pt-PT" b="1" err="1"/>
              <a:t>equipments</a:t>
            </a:r>
            <a:r>
              <a:rPr lang="pt-PT" b="1"/>
              <a:t>:</a:t>
            </a:r>
            <a:endParaRPr lang="pt-PT"/>
          </a:p>
          <a:p>
            <a:r>
              <a:rPr lang="pt-PT" err="1">
                <a:hlinkClick r:id="rId68"/>
              </a:rPr>
              <a:t>Optical</a:t>
            </a:r>
            <a:r>
              <a:rPr lang="pt-PT">
                <a:hlinkClick r:id="rId68"/>
              </a:rPr>
              <a:t> </a:t>
            </a:r>
            <a:r>
              <a:rPr lang="pt-PT" err="1">
                <a:hlinkClick r:id="rId68"/>
              </a:rPr>
              <a:t>microscope</a:t>
            </a:r>
            <a:r>
              <a:rPr lang="pt-PT">
                <a:hlinkClick r:id="rId68"/>
              </a:rPr>
              <a:t> Nikon Eclipse</a:t>
            </a:r>
            <a:endParaRPr lang="pt-PT"/>
          </a:p>
          <a:p>
            <a:r>
              <a:rPr lang="pt-PT" err="1">
                <a:hlinkClick r:id="rId69"/>
              </a:rPr>
              <a:t>Scanning</a:t>
            </a:r>
            <a:r>
              <a:rPr lang="pt-PT">
                <a:hlinkClick r:id="rId69"/>
              </a:rPr>
              <a:t> </a:t>
            </a:r>
            <a:r>
              <a:rPr lang="pt-PT" err="1">
                <a:hlinkClick r:id="rId69"/>
              </a:rPr>
              <a:t>Electronic</a:t>
            </a:r>
            <a:r>
              <a:rPr lang="pt-PT">
                <a:hlinkClick r:id="rId69"/>
              </a:rPr>
              <a:t> </a:t>
            </a:r>
            <a:r>
              <a:rPr lang="pt-PT" err="1">
                <a:hlinkClick r:id="rId69"/>
              </a:rPr>
              <a:t>Microscope</a:t>
            </a:r>
            <a:r>
              <a:rPr lang="pt-PT">
                <a:hlinkClick r:id="rId69"/>
              </a:rPr>
              <a:t> Hitachi </a:t>
            </a:r>
            <a:r>
              <a:rPr lang="pt-PT" err="1">
                <a:hlinkClick r:id="rId69"/>
              </a:rPr>
              <a:t>Tabletop</a:t>
            </a:r>
            <a:endParaRPr lang="pt-PT"/>
          </a:p>
          <a:p>
            <a:r>
              <a:rPr lang="pt-PT" b="1" err="1"/>
              <a:t>Rheology</a:t>
            </a:r>
            <a:r>
              <a:rPr lang="pt-PT" b="1"/>
              <a:t> </a:t>
            </a:r>
            <a:r>
              <a:rPr lang="pt-PT" b="1" err="1"/>
              <a:t>measure</a:t>
            </a:r>
            <a:r>
              <a:rPr lang="pt-PT" b="1"/>
              <a:t> </a:t>
            </a:r>
            <a:r>
              <a:rPr lang="pt-PT" b="1" err="1"/>
              <a:t>equipments</a:t>
            </a:r>
            <a:r>
              <a:rPr lang="pt-PT" b="1"/>
              <a:t>:</a:t>
            </a:r>
            <a:endParaRPr lang="pt-PT"/>
          </a:p>
          <a:p>
            <a:r>
              <a:rPr lang="pt-PT" err="1">
                <a:hlinkClick r:id="rId70"/>
              </a:rPr>
              <a:t>Rheometer</a:t>
            </a:r>
            <a:endParaRPr lang="pt-PT"/>
          </a:p>
          <a:p>
            <a:r>
              <a:rPr lang="pt-PT" err="1">
                <a:hlinkClick r:id="rId71"/>
              </a:rPr>
              <a:t>Viscometer</a:t>
            </a:r>
            <a:endParaRPr lang="pt-PT"/>
          </a:p>
          <a:p>
            <a:r>
              <a:rPr lang="pt-PT" err="1">
                <a:hlinkClick r:id="rId72"/>
              </a:rPr>
              <a:t>Density</a:t>
            </a:r>
            <a:r>
              <a:rPr lang="pt-PT">
                <a:hlinkClick r:id="rId72"/>
              </a:rPr>
              <a:t> meter</a:t>
            </a:r>
            <a:endParaRPr lang="pt-PT"/>
          </a:p>
          <a:p>
            <a:r>
              <a:rPr lang="pt-PT" b="1" err="1"/>
              <a:t>Technical</a:t>
            </a:r>
            <a:r>
              <a:rPr lang="pt-PT" b="1"/>
              <a:t> </a:t>
            </a:r>
            <a:r>
              <a:rPr lang="pt-PT" b="1" err="1"/>
              <a:t>analyses</a:t>
            </a:r>
            <a:r>
              <a:rPr lang="pt-PT" b="1"/>
              <a:t> for Materials </a:t>
            </a:r>
            <a:r>
              <a:rPr lang="pt-PT" b="1" err="1"/>
              <a:t>characterization</a:t>
            </a:r>
            <a:r>
              <a:rPr lang="pt-PT" b="1"/>
              <a:t>:</a:t>
            </a:r>
            <a:endParaRPr lang="pt-PT"/>
          </a:p>
          <a:p>
            <a:r>
              <a:rPr lang="pt-PT">
                <a:hlinkClick r:id="rId73"/>
              </a:rPr>
              <a:t>UV </a:t>
            </a:r>
            <a:r>
              <a:rPr lang="pt-PT" err="1">
                <a:hlinkClick r:id="rId73"/>
              </a:rPr>
              <a:t>spectrophotometer</a:t>
            </a:r>
            <a:endParaRPr lang="pt-PT"/>
          </a:p>
          <a:p>
            <a:r>
              <a:rPr lang="pt-PT">
                <a:hlinkClick r:id="rId74"/>
              </a:rPr>
              <a:t>X-</a:t>
            </a:r>
            <a:r>
              <a:rPr lang="pt-PT" err="1">
                <a:hlinkClick r:id="rId74"/>
              </a:rPr>
              <a:t>Ray</a:t>
            </a:r>
            <a:r>
              <a:rPr lang="pt-PT">
                <a:hlinkClick r:id="rId74"/>
              </a:rPr>
              <a:t> </a:t>
            </a:r>
            <a:r>
              <a:rPr lang="pt-PT" err="1">
                <a:hlinkClick r:id="rId74"/>
              </a:rPr>
              <a:t>diffraction</a:t>
            </a:r>
            <a:r>
              <a:rPr lang="pt-PT">
                <a:hlinkClick r:id="rId74"/>
              </a:rPr>
              <a:t> </a:t>
            </a:r>
            <a:r>
              <a:rPr lang="pt-PT" err="1">
                <a:hlinkClick r:id="rId74"/>
              </a:rPr>
              <a:t>system</a:t>
            </a:r>
            <a:endParaRPr lang="pt-PT"/>
          </a:p>
          <a:p>
            <a:r>
              <a:rPr lang="pt-PT" err="1">
                <a:hlinkClick r:id="rId75"/>
              </a:rPr>
              <a:t>Desk</a:t>
            </a:r>
            <a:r>
              <a:rPr lang="pt-PT">
                <a:hlinkClick r:id="rId75"/>
              </a:rPr>
              <a:t>-top X-</a:t>
            </a:r>
            <a:r>
              <a:rPr lang="pt-PT" err="1">
                <a:hlinkClick r:id="rId75"/>
              </a:rPr>
              <a:t>Ray</a:t>
            </a:r>
            <a:r>
              <a:rPr lang="pt-PT">
                <a:hlinkClick r:id="rId75"/>
              </a:rPr>
              <a:t> </a:t>
            </a:r>
            <a:r>
              <a:rPr lang="pt-PT" err="1">
                <a:hlinkClick r:id="rId75"/>
              </a:rPr>
              <a:t>Microtomograph</a:t>
            </a:r>
            <a:endParaRPr lang="pt-PT"/>
          </a:p>
          <a:p>
            <a:r>
              <a:rPr lang="pt-PT">
                <a:hlinkClick r:id="rId76"/>
              </a:rPr>
              <a:t>Digital X-</a:t>
            </a:r>
            <a:r>
              <a:rPr lang="pt-PT" err="1">
                <a:hlinkClick r:id="rId76"/>
              </a:rPr>
              <a:t>ray</a:t>
            </a:r>
            <a:r>
              <a:rPr lang="pt-PT">
                <a:hlinkClick r:id="rId76"/>
              </a:rPr>
              <a:t> </a:t>
            </a:r>
            <a:r>
              <a:rPr lang="pt-PT" err="1">
                <a:hlinkClick r:id="rId76"/>
              </a:rPr>
              <a:t>component</a:t>
            </a:r>
            <a:r>
              <a:rPr lang="pt-PT">
                <a:hlinkClick r:id="rId76"/>
              </a:rPr>
              <a:t> </a:t>
            </a:r>
            <a:r>
              <a:rPr lang="pt-PT" err="1">
                <a:hlinkClick r:id="rId76"/>
              </a:rPr>
              <a:t>analysis</a:t>
            </a:r>
            <a:r>
              <a:rPr lang="pt-PT">
                <a:hlinkClick r:id="rId76"/>
              </a:rPr>
              <a:t> </a:t>
            </a:r>
            <a:r>
              <a:rPr lang="pt-PT" err="1">
                <a:hlinkClick r:id="rId76"/>
              </a:rPr>
              <a:t>equipment</a:t>
            </a:r>
            <a:endParaRPr lang="pt-PT"/>
          </a:p>
          <a:p>
            <a:r>
              <a:rPr lang="pt-PT" b="1" err="1"/>
              <a:t>Air</a:t>
            </a:r>
            <a:r>
              <a:rPr lang="pt-PT" b="1"/>
              <a:t> </a:t>
            </a:r>
            <a:r>
              <a:rPr lang="pt-PT" b="1" err="1"/>
              <a:t>analyses</a:t>
            </a:r>
            <a:r>
              <a:rPr lang="pt-PT" b="1"/>
              <a:t> </a:t>
            </a:r>
            <a:r>
              <a:rPr lang="pt-PT" b="1" err="1"/>
              <a:t>equipments</a:t>
            </a:r>
            <a:r>
              <a:rPr lang="pt-PT" b="1"/>
              <a:t>:</a:t>
            </a:r>
            <a:endParaRPr lang="pt-PT"/>
          </a:p>
          <a:p>
            <a:r>
              <a:rPr lang="pt-PT" err="1">
                <a:hlinkClick r:id="rId77"/>
              </a:rPr>
              <a:t>Aerosol</a:t>
            </a:r>
            <a:r>
              <a:rPr lang="pt-PT">
                <a:hlinkClick r:id="rId77"/>
              </a:rPr>
              <a:t> monitor</a:t>
            </a:r>
            <a:endParaRPr lang="pt-PT"/>
          </a:p>
          <a:p>
            <a:r>
              <a:rPr lang="pt-PT">
                <a:hlinkClick r:id="rId78"/>
              </a:rPr>
              <a:t>Indoor </a:t>
            </a:r>
            <a:r>
              <a:rPr lang="pt-PT" err="1">
                <a:hlinkClick r:id="rId78"/>
              </a:rPr>
              <a:t>air</a:t>
            </a:r>
            <a:r>
              <a:rPr lang="pt-PT">
                <a:hlinkClick r:id="rId78"/>
              </a:rPr>
              <a:t> </a:t>
            </a:r>
            <a:r>
              <a:rPr lang="pt-PT" err="1">
                <a:hlinkClick r:id="rId78"/>
              </a:rPr>
              <a:t>quality</a:t>
            </a:r>
            <a:r>
              <a:rPr lang="pt-PT">
                <a:hlinkClick r:id="rId78"/>
              </a:rPr>
              <a:t> monitor</a:t>
            </a:r>
            <a:endParaRPr lang="pt-PT"/>
          </a:p>
          <a:p>
            <a:r>
              <a:rPr lang="pt-PT" err="1">
                <a:hlinkClick r:id="rId79"/>
              </a:rPr>
              <a:t>Water</a:t>
            </a:r>
            <a:r>
              <a:rPr lang="pt-PT">
                <a:hlinkClick r:id="rId79"/>
              </a:rPr>
              <a:t> Vapor </a:t>
            </a:r>
            <a:r>
              <a:rPr lang="pt-PT" err="1">
                <a:hlinkClick r:id="rId79"/>
              </a:rPr>
              <a:t>Sorption</a:t>
            </a:r>
            <a:r>
              <a:rPr lang="pt-PT">
                <a:hlinkClick r:id="rId79"/>
              </a:rPr>
              <a:t> </a:t>
            </a:r>
            <a:r>
              <a:rPr lang="pt-PT" err="1">
                <a:hlinkClick r:id="rId79"/>
              </a:rPr>
              <a:t>Analyzer</a:t>
            </a:r>
            <a:endParaRPr lang="pt-PT"/>
          </a:p>
          <a:p>
            <a:r>
              <a:rPr lang="pt-PT" err="1">
                <a:hlinkClick r:id="rId80"/>
              </a:rPr>
              <a:t>Microclimate</a:t>
            </a:r>
            <a:r>
              <a:rPr lang="pt-PT">
                <a:hlinkClick r:id="rId80"/>
              </a:rPr>
              <a:t> data </a:t>
            </a:r>
            <a:r>
              <a:rPr lang="pt-PT" err="1">
                <a:hlinkClick r:id="rId80"/>
              </a:rPr>
              <a:t>logger</a:t>
            </a:r>
            <a:endParaRPr lang="pt-PT"/>
          </a:p>
          <a:p>
            <a:r>
              <a:rPr lang="pt-PT" err="1">
                <a:hlinkClick r:id="rId81"/>
              </a:rPr>
              <a:t>Airflow</a:t>
            </a:r>
            <a:r>
              <a:rPr lang="pt-PT">
                <a:hlinkClick r:id="rId81"/>
              </a:rPr>
              <a:t> meter for </a:t>
            </a:r>
            <a:r>
              <a:rPr lang="pt-PT" err="1">
                <a:hlinkClick r:id="rId81"/>
              </a:rPr>
              <a:t>ventilation</a:t>
            </a:r>
            <a:r>
              <a:rPr lang="pt-PT">
                <a:hlinkClick r:id="rId81"/>
              </a:rPr>
              <a:t> </a:t>
            </a:r>
            <a:r>
              <a:rPr lang="pt-PT" err="1">
                <a:hlinkClick r:id="rId81"/>
              </a:rPr>
              <a:t>systems</a:t>
            </a:r>
            <a:endParaRPr lang="pt-PT"/>
          </a:p>
          <a:p>
            <a:r>
              <a:rPr lang="pt-PT" err="1">
                <a:hlinkClick r:id="rId82"/>
              </a:rPr>
              <a:t>Pyranometer</a:t>
            </a:r>
            <a:endParaRPr lang="pt-PT"/>
          </a:p>
          <a:p>
            <a:r>
              <a:rPr lang="pt-PT" b="1" err="1"/>
              <a:t>Others</a:t>
            </a:r>
            <a:r>
              <a:rPr lang="pt-PT" b="1"/>
              <a:t> </a:t>
            </a:r>
            <a:r>
              <a:rPr lang="pt-PT" b="1" err="1"/>
              <a:t>Equipments</a:t>
            </a:r>
            <a:r>
              <a:rPr lang="pt-PT" b="1"/>
              <a:t>:</a:t>
            </a:r>
            <a:endParaRPr lang="pt-PT"/>
          </a:p>
          <a:p>
            <a:r>
              <a:rPr lang="pt-PT" err="1">
                <a:hlinkClick r:id="rId83"/>
              </a:rPr>
              <a:t>Bragg</a:t>
            </a:r>
            <a:r>
              <a:rPr lang="pt-PT">
                <a:hlinkClick r:id="rId83"/>
              </a:rPr>
              <a:t> </a:t>
            </a:r>
            <a:r>
              <a:rPr lang="pt-PT" err="1">
                <a:hlinkClick r:id="rId83"/>
              </a:rPr>
              <a:t>fiber</a:t>
            </a:r>
            <a:r>
              <a:rPr lang="pt-PT">
                <a:hlinkClick r:id="rId83"/>
              </a:rPr>
              <a:t> </a:t>
            </a:r>
            <a:r>
              <a:rPr lang="pt-PT" err="1">
                <a:hlinkClick r:id="rId83"/>
              </a:rPr>
              <a:t>optic</a:t>
            </a:r>
            <a:r>
              <a:rPr lang="pt-PT">
                <a:hlinkClick r:id="rId83"/>
              </a:rPr>
              <a:t> </a:t>
            </a:r>
            <a:r>
              <a:rPr lang="pt-PT" err="1">
                <a:hlinkClick r:id="rId83"/>
              </a:rPr>
              <a:t>measurement</a:t>
            </a:r>
            <a:r>
              <a:rPr lang="pt-PT">
                <a:hlinkClick r:id="rId83"/>
              </a:rPr>
              <a:t> </a:t>
            </a:r>
            <a:r>
              <a:rPr lang="pt-PT" err="1">
                <a:hlinkClick r:id="rId83"/>
              </a:rPr>
              <a:t>system</a:t>
            </a:r>
            <a:endParaRPr lang="pt-PT"/>
          </a:p>
          <a:p>
            <a:r>
              <a:rPr lang="pt-PT" err="1">
                <a:hlinkClick r:id="rId84"/>
              </a:rPr>
              <a:t>Oil</a:t>
            </a:r>
            <a:r>
              <a:rPr lang="pt-PT">
                <a:hlinkClick r:id="rId84"/>
              </a:rPr>
              <a:t> </a:t>
            </a:r>
            <a:r>
              <a:rPr lang="pt-PT" err="1">
                <a:hlinkClick r:id="rId84"/>
              </a:rPr>
              <a:t>Dielectric</a:t>
            </a:r>
            <a:r>
              <a:rPr lang="pt-PT">
                <a:hlinkClick r:id="rId84"/>
              </a:rPr>
              <a:t> </a:t>
            </a:r>
            <a:r>
              <a:rPr lang="pt-PT" err="1">
                <a:hlinkClick r:id="rId84"/>
              </a:rPr>
              <a:t>Breakdown</a:t>
            </a:r>
            <a:r>
              <a:rPr lang="pt-PT">
                <a:hlinkClick r:id="rId84"/>
              </a:rPr>
              <a:t> </a:t>
            </a:r>
            <a:r>
              <a:rPr lang="pt-PT" err="1">
                <a:hlinkClick r:id="rId84"/>
              </a:rPr>
              <a:t>Tester</a:t>
            </a:r>
            <a:endParaRPr lang="pt-PT"/>
          </a:p>
          <a:p>
            <a:r>
              <a:rPr lang="pt-PT">
                <a:hlinkClick r:id="rId85"/>
              </a:rPr>
              <a:t>Power </a:t>
            </a:r>
            <a:r>
              <a:rPr lang="pt-PT" err="1">
                <a:hlinkClick r:id="rId85"/>
              </a:rPr>
              <a:t>quality</a:t>
            </a:r>
            <a:r>
              <a:rPr lang="pt-PT">
                <a:hlinkClick r:id="rId85"/>
              </a:rPr>
              <a:t> and </a:t>
            </a:r>
            <a:r>
              <a:rPr lang="pt-PT" err="1">
                <a:hlinkClick r:id="rId85"/>
              </a:rPr>
              <a:t>energy</a:t>
            </a:r>
            <a:r>
              <a:rPr lang="pt-PT">
                <a:hlinkClick r:id="rId85"/>
              </a:rPr>
              <a:t> </a:t>
            </a:r>
            <a:r>
              <a:rPr lang="pt-PT" err="1">
                <a:hlinkClick r:id="rId85"/>
              </a:rPr>
              <a:t>analyzer</a:t>
            </a:r>
            <a:endParaRPr lang="pt-PT"/>
          </a:p>
          <a:p>
            <a:r>
              <a:rPr lang="pt-PT" err="1">
                <a:hlinkClick r:id="rId86"/>
              </a:rPr>
              <a:t>Nanovoltmeter</a:t>
            </a:r>
            <a:endParaRPr lang="pt-PT"/>
          </a:p>
          <a:p>
            <a:r>
              <a:rPr lang="pt-PT">
                <a:hlinkClick r:id="rId87"/>
              </a:rPr>
              <a:t>Manual </a:t>
            </a:r>
            <a:r>
              <a:rPr lang="pt-PT" err="1">
                <a:hlinkClick r:id="rId87"/>
              </a:rPr>
              <a:t>wafer</a:t>
            </a:r>
            <a:r>
              <a:rPr lang="pt-PT">
                <a:hlinkClick r:id="rId87"/>
              </a:rPr>
              <a:t> </a:t>
            </a:r>
            <a:r>
              <a:rPr lang="pt-PT" err="1">
                <a:hlinkClick r:id="rId87"/>
              </a:rPr>
              <a:t>probe</a:t>
            </a:r>
            <a:r>
              <a:rPr lang="pt-PT">
                <a:hlinkClick r:id="rId87"/>
              </a:rPr>
              <a:t> station</a:t>
            </a:r>
            <a:endParaRPr lang="pt-PT"/>
          </a:p>
          <a:p>
            <a:r>
              <a:rPr lang="pt-PT">
                <a:hlinkClick r:id="rId88"/>
              </a:rPr>
              <a:t>HD </a:t>
            </a:r>
            <a:r>
              <a:rPr lang="pt-PT" err="1">
                <a:hlinkClick r:id="rId88"/>
              </a:rPr>
              <a:t>Camcorders</a:t>
            </a:r>
            <a:r>
              <a:rPr lang="pt-PT">
                <a:hlinkClick r:id="rId88"/>
              </a:rPr>
              <a:t> and GPS data </a:t>
            </a:r>
            <a:r>
              <a:rPr lang="pt-PT" err="1">
                <a:hlinkClick r:id="rId88"/>
              </a:rPr>
              <a:t>logger</a:t>
            </a:r>
            <a:endParaRPr lang="pt-PT"/>
          </a:p>
          <a:p>
            <a:r>
              <a:rPr lang="pt-PT" err="1">
                <a:hlinkClick r:id="rId89"/>
              </a:rPr>
              <a:t>Portable</a:t>
            </a:r>
            <a:r>
              <a:rPr lang="pt-PT">
                <a:hlinkClick r:id="rId89"/>
              </a:rPr>
              <a:t> </a:t>
            </a:r>
            <a:r>
              <a:rPr lang="pt-PT" err="1">
                <a:hlinkClick r:id="rId89"/>
              </a:rPr>
              <a:t>Olympus</a:t>
            </a:r>
            <a:r>
              <a:rPr lang="pt-PT">
                <a:hlinkClick r:id="rId89"/>
              </a:rPr>
              <a:t> </a:t>
            </a:r>
            <a:r>
              <a:rPr lang="pt-PT" err="1">
                <a:hlinkClick r:id="rId89"/>
              </a:rPr>
              <a:t>Omniscan</a:t>
            </a:r>
            <a:r>
              <a:rPr lang="pt-PT">
                <a:hlinkClick r:id="rId89"/>
              </a:rPr>
              <a:t> SX </a:t>
            </a:r>
            <a:r>
              <a:rPr lang="pt-PT" err="1">
                <a:hlinkClick r:id="rId89"/>
              </a:rPr>
              <a:t>phased</a:t>
            </a:r>
            <a:r>
              <a:rPr lang="pt-PT">
                <a:hlinkClick r:id="rId89"/>
              </a:rPr>
              <a:t> </a:t>
            </a:r>
            <a:r>
              <a:rPr lang="pt-PT" err="1">
                <a:hlinkClick r:id="rId89"/>
              </a:rPr>
              <a:t>array</a:t>
            </a:r>
            <a:endParaRPr lang="pt-PT"/>
          </a:p>
          <a:p>
            <a:r>
              <a:rPr lang="pt-PT" err="1">
                <a:hlinkClick r:id="rId90"/>
              </a:rPr>
              <a:t>Leak</a:t>
            </a:r>
            <a:r>
              <a:rPr lang="pt-PT">
                <a:hlinkClick r:id="rId90"/>
              </a:rPr>
              <a:t> </a:t>
            </a:r>
            <a:r>
              <a:rPr lang="pt-PT" err="1">
                <a:hlinkClick r:id="rId90"/>
              </a:rPr>
              <a:t>test</a:t>
            </a:r>
            <a:r>
              <a:rPr lang="pt-PT">
                <a:hlinkClick r:id="rId90"/>
              </a:rPr>
              <a:t> </a:t>
            </a:r>
            <a:r>
              <a:rPr lang="pt-PT" err="1">
                <a:hlinkClick r:id="rId90"/>
              </a:rPr>
              <a:t>instrument</a:t>
            </a:r>
            <a:r>
              <a:rPr lang="pt-PT">
                <a:hlinkClick r:id="rId90"/>
              </a:rPr>
              <a:t> (ATEQ F620)</a:t>
            </a:r>
            <a:endParaRPr lang="pt-PT"/>
          </a:p>
          <a:p>
            <a:endParaRPr lang="en-US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F9878-101B-F890-754F-9B8C9057D941}"/>
              </a:ext>
            </a:extLst>
          </p:cNvPr>
          <p:cNvPicPr>
            <a:picLocks noChangeAspect="1"/>
          </p:cNvPicPr>
          <p:nvPr/>
        </p:nvPicPr>
        <p:blipFill>
          <a:blip r:embed="rId91"/>
          <a:srcRect b="74726"/>
          <a:stretch/>
        </p:blipFill>
        <p:spPr>
          <a:xfrm>
            <a:off x="239889" y="136477"/>
            <a:ext cx="11712222" cy="17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052 -1.55879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7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CE30C40-1F39-01F3-1512-FD2EA7E6CE61}"/>
              </a:ext>
            </a:extLst>
          </p:cNvPr>
          <p:cNvSpPr txBox="1"/>
          <p:nvPr/>
        </p:nvSpPr>
        <p:spPr>
          <a:xfrm>
            <a:off x="3274644" y="4763069"/>
            <a:ext cx="8622890" cy="1698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/>
              <a:t>Additive Manufacturing and 3D Printing</a:t>
            </a:r>
          </a:p>
          <a:p>
            <a:pPr>
              <a:buNone/>
            </a:pPr>
            <a:r>
              <a:rPr lang="en-US" b="1"/>
              <a:t>Additive Manufacturing Techniques &amp; Design for Additive Manufacturing</a:t>
            </a:r>
          </a:p>
          <a:p>
            <a:pPr>
              <a:buNone/>
            </a:pPr>
            <a:r>
              <a:rPr lang="en-US" b="1"/>
              <a:t>Advanced Characterization Techniques for Materials applications available</a:t>
            </a:r>
          </a:p>
          <a:p>
            <a:pPr>
              <a:buNone/>
            </a:pPr>
            <a:r>
              <a:rPr lang="en-US" b="1"/>
              <a:t>Advanced Data Analytics and Forecasting</a:t>
            </a:r>
          </a:p>
          <a:p>
            <a:pPr>
              <a:buNone/>
            </a:pPr>
            <a:r>
              <a:rPr lang="en-US" b="1"/>
              <a:t>Applied machine learning</a:t>
            </a:r>
          </a:p>
          <a:p>
            <a:pPr>
              <a:buNone/>
            </a:pPr>
            <a:r>
              <a:rPr lang="en-US" b="1"/>
              <a:t>Artificial </a:t>
            </a:r>
            <a:r>
              <a:rPr lang="en-US" b="1" err="1"/>
              <a:t>Inteligente</a:t>
            </a:r>
            <a:r>
              <a:rPr lang="en-US" b="1"/>
              <a:t> for Business applications available</a:t>
            </a:r>
          </a:p>
          <a:p>
            <a:pPr>
              <a:buNone/>
            </a:pPr>
            <a:r>
              <a:rPr lang="en-US" b="1"/>
              <a:t>Assessment of, for, and as Learning in the context of STSE/STE@M education</a:t>
            </a:r>
          </a:p>
          <a:p>
            <a:pPr>
              <a:buNone/>
            </a:pPr>
            <a:r>
              <a:rPr lang="en-US" b="1"/>
              <a:t>Cam Programming - 2, 3 and 5 Axis Machine Strategies</a:t>
            </a:r>
          </a:p>
          <a:p>
            <a:pPr>
              <a:buNone/>
            </a:pPr>
            <a:r>
              <a:rPr lang="en-US" b="1" err="1"/>
              <a:t>Celular</a:t>
            </a:r>
            <a:r>
              <a:rPr lang="en-US" b="1"/>
              <a:t> Networks Concepts</a:t>
            </a:r>
          </a:p>
          <a:p>
            <a:pPr>
              <a:buNone/>
            </a:pPr>
            <a:r>
              <a:rPr lang="en-US" b="1"/>
              <a:t>Challenge-based Learning and STSE/STE@M Education applications available</a:t>
            </a:r>
          </a:p>
          <a:p>
            <a:pPr>
              <a:buNone/>
            </a:pPr>
            <a:r>
              <a:rPr lang="en-US" b="1"/>
              <a:t>Characterization of Microwave Devices and Antennas</a:t>
            </a:r>
          </a:p>
          <a:p>
            <a:pPr>
              <a:buNone/>
            </a:pPr>
            <a:r>
              <a:rPr lang="en-US" b="1"/>
              <a:t>Circuit Analysis and Instrumentation in DC Mode</a:t>
            </a:r>
          </a:p>
          <a:p>
            <a:pPr>
              <a:buNone/>
            </a:pPr>
            <a:r>
              <a:rPr lang="en-US" b="1"/>
              <a:t>Circuit Analysis and Instrumentation in Steady-State Sinusoidal Regime</a:t>
            </a:r>
          </a:p>
          <a:p>
            <a:pPr>
              <a:buNone/>
            </a:pPr>
            <a:r>
              <a:rPr lang="en-US" b="1"/>
              <a:t>Communication for Leadership</a:t>
            </a:r>
          </a:p>
          <a:p>
            <a:pPr>
              <a:buNone/>
            </a:pPr>
            <a:r>
              <a:rPr lang="en-US" b="1"/>
              <a:t>Communication Strategies for Innovative Professionals</a:t>
            </a:r>
          </a:p>
          <a:p>
            <a:pPr>
              <a:buNone/>
            </a:pPr>
            <a:r>
              <a:rPr lang="en-US" b="1"/>
              <a:t>Content and Media Management and Analysis</a:t>
            </a:r>
          </a:p>
          <a:p>
            <a:pPr>
              <a:buNone/>
            </a:pPr>
            <a:r>
              <a:rPr lang="en-US" b="1"/>
              <a:t>Deposition of Micro and Nanostructured Materials applications available</a:t>
            </a:r>
          </a:p>
          <a:p>
            <a:pPr>
              <a:buNone/>
            </a:pPr>
            <a:r>
              <a:rPr lang="en-US" b="1"/>
              <a:t>Design and innovation for sustainability</a:t>
            </a:r>
          </a:p>
          <a:p>
            <a:pPr>
              <a:buNone/>
            </a:pPr>
            <a:r>
              <a:rPr lang="en-US" b="1"/>
              <a:t>Digital educational resources in CTSA/STE@M education contexts</a:t>
            </a:r>
          </a:p>
          <a:p>
            <a:pPr>
              <a:buNone/>
            </a:pPr>
            <a:r>
              <a:rPr lang="en-US" b="1"/>
              <a:t>Digital Technologies to Support Design, Implementation and Operation</a:t>
            </a:r>
          </a:p>
          <a:p>
            <a:pPr>
              <a:buNone/>
            </a:pPr>
            <a:r>
              <a:rPr lang="en-US" b="1"/>
              <a:t>Direct and parametric CAD modeling</a:t>
            </a:r>
          </a:p>
          <a:p>
            <a:pPr>
              <a:buNone/>
            </a:pPr>
            <a:r>
              <a:rPr lang="en-US" b="1"/>
              <a:t>Education for creativity through a STSE/STE@M-oriented approach</a:t>
            </a:r>
          </a:p>
          <a:p>
            <a:pPr>
              <a:buNone/>
            </a:pPr>
            <a:r>
              <a:rPr lang="en-US" b="1"/>
              <a:t>Energy Transition and Sustainable Energy Systems</a:t>
            </a:r>
          </a:p>
          <a:p>
            <a:pPr>
              <a:buNone/>
            </a:pPr>
            <a:r>
              <a:rPr lang="en-US" b="1"/>
              <a:t>Flexible learning environments in STSE/STE@M educational contexts</a:t>
            </a:r>
          </a:p>
          <a:p>
            <a:pPr>
              <a:buNone/>
            </a:pPr>
            <a:r>
              <a:rPr lang="en-US" b="1"/>
              <a:t>Foundations of Data Science</a:t>
            </a:r>
          </a:p>
          <a:p>
            <a:pPr>
              <a:buNone/>
            </a:pPr>
            <a:r>
              <a:rPr lang="en-US" b="1"/>
              <a:t>Fundamentals of Machine Learning</a:t>
            </a:r>
          </a:p>
          <a:p>
            <a:pPr>
              <a:buNone/>
            </a:pPr>
            <a:r>
              <a:rPr lang="en-US" b="1"/>
              <a:t>Hydrogen Fundamentals and Operations</a:t>
            </a:r>
          </a:p>
          <a:p>
            <a:pPr>
              <a:buNone/>
            </a:pPr>
            <a:r>
              <a:rPr lang="en-US" b="1" err="1"/>
              <a:t>Indroductory</a:t>
            </a:r>
            <a:r>
              <a:rPr lang="en-US" b="1"/>
              <a:t> welding course</a:t>
            </a:r>
          </a:p>
          <a:p>
            <a:pPr>
              <a:buNone/>
            </a:pPr>
            <a:r>
              <a:rPr lang="en-US" b="1"/>
              <a:t>Industrial Robotics</a:t>
            </a:r>
          </a:p>
          <a:p>
            <a:pPr>
              <a:buNone/>
            </a:pPr>
            <a:r>
              <a:rPr lang="en-US" b="1"/>
              <a:t>Information Management in Science, Technology and Innovation</a:t>
            </a:r>
          </a:p>
          <a:p>
            <a:pPr>
              <a:buNone/>
            </a:pPr>
            <a:r>
              <a:rPr lang="en-US" b="1"/>
              <a:t>Intellectual Property and Licensing</a:t>
            </a:r>
          </a:p>
          <a:p>
            <a:pPr>
              <a:buNone/>
            </a:pPr>
            <a:r>
              <a:rPr lang="en-US" b="1"/>
              <a:t>Interaction Design for </a:t>
            </a:r>
            <a:r>
              <a:rPr lang="en-US" b="1" err="1"/>
              <a:t>eXperience</a:t>
            </a:r>
            <a:endParaRPr lang="en-US" b="1"/>
          </a:p>
          <a:p>
            <a:pPr>
              <a:buNone/>
            </a:pPr>
            <a:r>
              <a:rPr lang="en-US" b="1"/>
              <a:t>Introduction to Artificial Intelligence in Industry</a:t>
            </a:r>
          </a:p>
          <a:p>
            <a:pPr>
              <a:buNone/>
            </a:pPr>
            <a:r>
              <a:rPr lang="en-US" b="1"/>
              <a:t>Introduction to Artificial Vision in Industrial Applications </a:t>
            </a:r>
            <a:r>
              <a:rPr lang="en-US" b="1" err="1"/>
              <a:t>applications</a:t>
            </a:r>
            <a:r>
              <a:rPr lang="en-US" b="1"/>
              <a:t> available</a:t>
            </a:r>
          </a:p>
          <a:p>
            <a:pPr>
              <a:buNone/>
            </a:pPr>
            <a:r>
              <a:rPr lang="en-US" b="1"/>
              <a:t>Introduction to Virtual and Augmented Reality</a:t>
            </a:r>
          </a:p>
          <a:p>
            <a:pPr>
              <a:buNone/>
            </a:pPr>
            <a:r>
              <a:rPr lang="en-US" b="1"/>
              <a:t>ISO management system standards in practice</a:t>
            </a:r>
          </a:p>
          <a:p>
            <a:pPr>
              <a:buNone/>
            </a:pPr>
            <a:r>
              <a:rPr lang="en-US" b="1"/>
              <a:t>Laser Technology</a:t>
            </a:r>
          </a:p>
          <a:p>
            <a:pPr>
              <a:buNone/>
            </a:pPr>
            <a:r>
              <a:rPr lang="en-US" b="1"/>
              <a:t>Leadership in digital transformation</a:t>
            </a:r>
          </a:p>
          <a:p>
            <a:pPr>
              <a:buNone/>
            </a:pPr>
            <a:r>
              <a:rPr lang="en-US" b="1"/>
              <a:t>Location on </a:t>
            </a:r>
            <a:r>
              <a:rPr lang="en-US" b="1" err="1"/>
              <a:t>Celular</a:t>
            </a:r>
            <a:r>
              <a:rPr lang="en-US" b="1"/>
              <a:t> Networks</a:t>
            </a:r>
          </a:p>
          <a:p>
            <a:pPr>
              <a:buNone/>
            </a:pPr>
            <a:r>
              <a:rPr lang="en-US" b="1"/>
              <a:t>Methods and strategies for active learning and teaching in CTSA/STE@M education</a:t>
            </a:r>
          </a:p>
          <a:p>
            <a:pPr>
              <a:buNone/>
            </a:pPr>
            <a:r>
              <a:rPr lang="en-US" b="1"/>
              <a:t>Modelling and Simulation for the Industry</a:t>
            </a:r>
          </a:p>
          <a:p>
            <a:pPr>
              <a:buNone/>
            </a:pPr>
            <a:r>
              <a:rPr lang="en-US" b="1"/>
              <a:t>Moving Image Digitalization Technologies</a:t>
            </a:r>
          </a:p>
          <a:p>
            <a:pPr>
              <a:buNone/>
            </a:pPr>
            <a:r>
              <a:rPr lang="en-US" b="1"/>
              <a:t>Process Modelling based on BPMN: a path to Digital Transformation</a:t>
            </a:r>
          </a:p>
          <a:p>
            <a:pPr>
              <a:buNone/>
            </a:pPr>
            <a:r>
              <a:rPr lang="en-US" b="1"/>
              <a:t>Programmable PLCs and Human-Machine Interface</a:t>
            </a:r>
          </a:p>
          <a:p>
            <a:pPr>
              <a:buNone/>
            </a:pPr>
            <a:r>
              <a:rPr lang="en-US" b="1"/>
              <a:t>Programming in Robot Operating System (ROS) applications available</a:t>
            </a:r>
          </a:p>
          <a:p>
            <a:pPr>
              <a:buNone/>
            </a:pPr>
            <a:r>
              <a:rPr lang="en-US" b="1"/>
              <a:t>Project </a:t>
            </a:r>
            <a:r>
              <a:rPr lang="en-US" b="1" err="1"/>
              <a:t>Mangement</a:t>
            </a:r>
            <a:endParaRPr lang="en-US" b="1"/>
          </a:p>
          <a:p>
            <a:pPr>
              <a:buNone/>
            </a:pPr>
            <a:r>
              <a:rPr lang="en-US" b="1"/>
              <a:t>Project-Based Learning and STSE/STE@M Education applications available</a:t>
            </a:r>
          </a:p>
          <a:p>
            <a:pPr>
              <a:buNone/>
            </a:pPr>
            <a:r>
              <a:rPr lang="en-US" b="1"/>
              <a:t>Prototyping Interactive Products</a:t>
            </a:r>
          </a:p>
          <a:p>
            <a:pPr>
              <a:buNone/>
            </a:pPr>
            <a:r>
              <a:rPr lang="en-US" b="1"/>
              <a:t>Python Programming for Data Analysis</a:t>
            </a:r>
          </a:p>
          <a:p>
            <a:pPr>
              <a:buNone/>
            </a:pPr>
            <a:r>
              <a:rPr lang="en-US" b="1"/>
              <a:t>Research on pedagogical practices in STS/STEAM education</a:t>
            </a:r>
          </a:p>
          <a:p>
            <a:pPr>
              <a:buNone/>
            </a:pPr>
            <a:r>
              <a:rPr lang="en-US" b="1"/>
              <a:t>Resilient Structures</a:t>
            </a:r>
          </a:p>
          <a:p>
            <a:pPr>
              <a:buNone/>
            </a:pPr>
            <a:r>
              <a:rPr lang="en-US" b="1"/>
              <a:t>Satellite Communications</a:t>
            </a:r>
          </a:p>
          <a:p>
            <a:pPr>
              <a:buNone/>
            </a:pPr>
            <a:r>
              <a:rPr lang="en-US" b="1"/>
              <a:t>Satellite Systems</a:t>
            </a:r>
          </a:p>
          <a:p>
            <a:pPr>
              <a:buNone/>
            </a:pPr>
            <a:r>
              <a:rPr lang="en-US" b="1"/>
              <a:t>Science, Technology and Innovation Policy and Instruments applications available</a:t>
            </a:r>
          </a:p>
          <a:p>
            <a:pPr>
              <a:buNone/>
            </a:pPr>
            <a:r>
              <a:rPr lang="en-US" b="1"/>
              <a:t>Seismic Assessment of Existing Reinforced Concrete Buildings</a:t>
            </a:r>
          </a:p>
          <a:p>
            <a:pPr>
              <a:buNone/>
            </a:pPr>
            <a:r>
              <a:rPr lang="en-US" b="1"/>
              <a:t>Smart Algorithms for Industrial Data</a:t>
            </a:r>
          </a:p>
          <a:p>
            <a:pPr>
              <a:buNone/>
            </a:pPr>
            <a:r>
              <a:rPr lang="en-US" b="1"/>
              <a:t>Smart Digital Construction</a:t>
            </a:r>
          </a:p>
          <a:p>
            <a:pPr>
              <a:buNone/>
            </a:pPr>
            <a:r>
              <a:rPr lang="en-US" b="1"/>
              <a:t>Virtual Reality Interfaces</a:t>
            </a:r>
          </a:p>
          <a:p>
            <a:pPr>
              <a:buNone/>
            </a:pPr>
            <a:r>
              <a:rPr lang="en-US" b="1"/>
              <a:t>Welding Practice Course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828B6-10BA-58A1-A89F-31041F33E6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586"/>
          <a:stretch/>
        </p:blipFill>
        <p:spPr>
          <a:xfrm>
            <a:off x="294465" y="161469"/>
            <a:ext cx="11603069" cy="46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00053 -1.55879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7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DEM UAveiro">
            <a:hlinkClick r:id="" action="ppaction://media"/>
            <a:extLst>
              <a:ext uri="{FF2B5EF4-FFF2-40B4-BE49-F238E27FC236}">
                <a16:creationId xmlns:a16="http://schemas.microsoft.com/office/drawing/2014/main" id="{066CB871-FDCF-8188-D9E4-23148555EB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">
            <a:extLst>
              <a:ext uri="{FF2B5EF4-FFF2-40B4-BE49-F238E27FC236}">
                <a16:creationId xmlns:a16="http://schemas.microsoft.com/office/drawing/2014/main" id="{56D4999A-766F-A90C-9EB7-9A72E35C6D24}"/>
              </a:ext>
            </a:extLst>
          </p:cNvPr>
          <p:cNvSpPr txBox="1"/>
          <p:nvPr/>
        </p:nvSpPr>
        <p:spPr>
          <a:xfrm>
            <a:off x="7769644" y="0"/>
            <a:ext cx="4465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FC671A"/>
                </a:solidFill>
              </a:rPr>
              <a:t>22 – Mechanical Engineering Department</a:t>
            </a:r>
          </a:p>
          <a:p>
            <a:r>
              <a:rPr lang="en-GB" sz="1400">
                <a:solidFill>
                  <a:srgbClr val="FC671A"/>
                </a:solidFill>
              </a:rPr>
              <a:t>(Research laboratories, classrooms, offices)</a:t>
            </a:r>
          </a:p>
        </p:txBody>
      </p:sp>
      <p:graphicFrame>
        <p:nvGraphicFramePr>
          <p:cNvPr id="28" name="Tabela 3">
            <a:extLst>
              <a:ext uri="{FF2B5EF4-FFF2-40B4-BE49-F238E27FC236}">
                <a16:creationId xmlns:a16="http://schemas.microsoft.com/office/drawing/2014/main" id="{87EC9CEE-9A2C-ACAC-305A-BB00AB67EBE1}"/>
              </a:ext>
            </a:extLst>
          </p:cNvPr>
          <p:cNvGraphicFramePr>
            <a:graphicFrameLocks noGrp="1"/>
          </p:cNvGraphicFramePr>
          <p:nvPr/>
        </p:nvGraphicFramePr>
        <p:xfrm>
          <a:off x="7878688" y="533231"/>
          <a:ext cx="3774440" cy="242519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626745">
                  <a:extLst>
                    <a:ext uri="{9D8B030D-6E8A-4147-A177-3AD203B41FA5}">
                      <a16:colId xmlns:a16="http://schemas.microsoft.com/office/drawing/2014/main" val="3379241360"/>
                    </a:ext>
                  </a:extLst>
                </a:gridCol>
                <a:gridCol w="3147695">
                  <a:extLst>
                    <a:ext uri="{9D8B030D-6E8A-4147-A177-3AD203B41FA5}">
                      <a16:colId xmlns:a16="http://schemas.microsoft.com/office/drawing/2014/main" val="35950071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</a:rPr>
                        <a:t> 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LABORATORY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5874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</a:rPr>
                        <a:t>1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Mechanical testing (ISO9001 Certified)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0429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</a:rPr>
                        <a:t>2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Mechanical Technology 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0289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</a:rPr>
                        <a:t>3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Tribology 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8946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</a:rPr>
                        <a:t>4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Structural Dynamics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4520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</a:rPr>
                        <a:t>5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Flexible Production System 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0944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</a:rPr>
                        <a:t>6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Biomechanics 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977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</a:rPr>
                        <a:t>7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Product Development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6846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</a:rPr>
                        <a:t>8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Injection Moulding + Energy 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9935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</a:rPr>
                        <a:t>9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Robotics and Automation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9744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</a:rPr>
                        <a:t>10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Welding 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098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</a:rPr>
                        <a:t>11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Thermophysical Properties Characterization 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0553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</a:rPr>
                        <a:t>12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Materialography 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7954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</a:rPr>
                        <a:t>13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Heat Transfer 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6549099"/>
                  </a:ext>
                </a:extLst>
              </a:tr>
            </a:tbl>
          </a:graphicData>
        </a:graphic>
      </p:graphicFrame>
      <p:sp>
        <p:nvSpPr>
          <p:cNvPr id="29" name="CaixaDeTexto 4">
            <a:extLst>
              <a:ext uri="{FF2B5EF4-FFF2-40B4-BE49-F238E27FC236}">
                <a16:creationId xmlns:a16="http://schemas.microsoft.com/office/drawing/2014/main" id="{06BFBC9A-7737-6BB7-DB6A-0D599163D9B3}"/>
              </a:ext>
            </a:extLst>
          </p:cNvPr>
          <p:cNvSpPr txBox="1"/>
          <p:nvPr/>
        </p:nvSpPr>
        <p:spPr>
          <a:xfrm>
            <a:off x="7795522" y="5067876"/>
            <a:ext cx="3857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F9ED5"/>
                </a:solidFill>
              </a:rPr>
              <a:t>23 – Pedagogical complex</a:t>
            </a:r>
          </a:p>
          <a:p>
            <a:r>
              <a:rPr lang="en-GB" sz="1400">
                <a:solidFill>
                  <a:srgbClr val="0F9ED5"/>
                </a:solidFill>
              </a:rPr>
              <a:t>(Offices, laboratories)</a:t>
            </a:r>
          </a:p>
        </p:txBody>
      </p:sp>
      <p:graphicFrame>
        <p:nvGraphicFramePr>
          <p:cNvPr id="30" name="Tabela 8">
            <a:extLst>
              <a:ext uri="{FF2B5EF4-FFF2-40B4-BE49-F238E27FC236}">
                <a16:creationId xmlns:a16="http://schemas.microsoft.com/office/drawing/2014/main" id="{C1AA93D3-9EBB-B3EE-1B9A-0A8B04341385}"/>
              </a:ext>
            </a:extLst>
          </p:cNvPr>
          <p:cNvGraphicFramePr>
            <a:graphicFrameLocks noGrp="1"/>
          </p:cNvGraphicFramePr>
          <p:nvPr/>
        </p:nvGraphicFramePr>
        <p:xfrm>
          <a:off x="7878688" y="5585607"/>
          <a:ext cx="3857604" cy="519684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640554">
                  <a:extLst>
                    <a:ext uri="{9D8B030D-6E8A-4147-A177-3AD203B41FA5}">
                      <a16:colId xmlns:a16="http://schemas.microsoft.com/office/drawing/2014/main" val="1930139944"/>
                    </a:ext>
                  </a:extLst>
                </a:gridCol>
                <a:gridCol w="3217050">
                  <a:extLst>
                    <a:ext uri="{9D8B030D-6E8A-4147-A177-3AD203B41FA5}">
                      <a16:colId xmlns:a16="http://schemas.microsoft.com/office/drawing/2014/main" val="37204593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</a:rPr>
                        <a:t> 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LABORATORY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5679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</a:rPr>
                        <a:t>1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Transportation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9869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Traffic, emission modeling &amp; life cycle assessment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830842"/>
                  </a:ext>
                </a:extLst>
              </a:tr>
            </a:tbl>
          </a:graphicData>
        </a:graphic>
      </p:graphicFrame>
      <p:sp>
        <p:nvSpPr>
          <p:cNvPr id="31" name="CaixaDeTexto 10">
            <a:extLst>
              <a:ext uri="{FF2B5EF4-FFF2-40B4-BE49-F238E27FC236}">
                <a16:creationId xmlns:a16="http://schemas.microsoft.com/office/drawing/2014/main" id="{C7D90C9F-DE17-3660-9E0A-E73F5F23467C}"/>
              </a:ext>
            </a:extLst>
          </p:cNvPr>
          <p:cNvSpPr txBox="1"/>
          <p:nvPr/>
        </p:nvSpPr>
        <p:spPr>
          <a:xfrm>
            <a:off x="7795522" y="3035095"/>
            <a:ext cx="4465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4EA72E"/>
                </a:solidFill>
              </a:rPr>
              <a:t>3 – Building 3</a:t>
            </a:r>
          </a:p>
          <a:p>
            <a:r>
              <a:rPr lang="en-GB" sz="1400">
                <a:solidFill>
                  <a:srgbClr val="4EA72E"/>
                </a:solidFill>
              </a:rPr>
              <a:t>(Research laboratories, offices)</a:t>
            </a:r>
            <a:endParaRPr lang="en-GB" sz="1600" b="1">
              <a:solidFill>
                <a:srgbClr val="4EA72E"/>
              </a:solidFill>
            </a:endParaRPr>
          </a:p>
        </p:txBody>
      </p:sp>
      <p:graphicFrame>
        <p:nvGraphicFramePr>
          <p:cNvPr id="32" name="Tabela 11">
            <a:extLst>
              <a:ext uri="{FF2B5EF4-FFF2-40B4-BE49-F238E27FC236}">
                <a16:creationId xmlns:a16="http://schemas.microsoft.com/office/drawing/2014/main" id="{38A163ED-7488-15AF-53D2-DEC29779FB85}"/>
              </a:ext>
            </a:extLst>
          </p:cNvPr>
          <p:cNvGraphicFramePr>
            <a:graphicFrameLocks noGrp="1"/>
          </p:cNvGraphicFramePr>
          <p:nvPr/>
        </p:nvGraphicFramePr>
        <p:xfrm>
          <a:off x="7878688" y="3550432"/>
          <a:ext cx="3774440" cy="1385824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26745">
                  <a:extLst>
                    <a:ext uri="{9D8B030D-6E8A-4147-A177-3AD203B41FA5}">
                      <a16:colId xmlns:a16="http://schemas.microsoft.com/office/drawing/2014/main" val="627879995"/>
                    </a:ext>
                  </a:extLst>
                </a:gridCol>
                <a:gridCol w="3147695">
                  <a:extLst>
                    <a:ext uri="{9D8B030D-6E8A-4147-A177-3AD203B41FA5}">
                      <a16:colId xmlns:a16="http://schemas.microsoft.com/office/drawing/2014/main" val="23547554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t-PT" sz="1100" kern="100">
                          <a:effectLst/>
                        </a:rPr>
                        <a:t> 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LABORATORY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7212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14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Bio-Manufacturing &amp; Cell Culture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4212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15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Materials Synthesis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3240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16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Micro and Nanofabrication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5169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17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Thermal Materials Treatment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128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18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Electrochemistry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8744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19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X-Ray Analysis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5496943"/>
                  </a:ext>
                </a:extLst>
              </a:tr>
              <a:tr h="122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20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Microscopy and Imaging</a:t>
                      </a:r>
                      <a:endParaRPr lang="pt-P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6182504"/>
                  </a:ext>
                </a:extLst>
              </a:tr>
            </a:tbl>
          </a:graphicData>
        </a:graphic>
      </p:graphicFrame>
      <p:sp>
        <p:nvSpPr>
          <p:cNvPr id="33" name="CaixaDeTexto 13">
            <a:extLst>
              <a:ext uri="{FF2B5EF4-FFF2-40B4-BE49-F238E27FC236}">
                <a16:creationId xmlns:a16="http://schemas.microsoft.com/office/drawing/2014/main" id="{05E71FE1-838D-E456-27CB-FEE4D288FD8C}"/>
              </a:ext>
            </a:extLst>
          </p:cNvPr>
          <p:cNvSpPr txBox="1"/>
          <p:nvPr/>
        </p:nvSpPr>
        <p:spPr>
          <a:xfrm>
            <a:off x="7605430" y="6245762"/>
            <a:ext cx="44041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i="1" kern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…and Simulation and modelling (virtual labs)</a:t>
            </a:r>
            <a:endParaRPr lang="en-GB" sz="16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Picture 33" descr="A aerial view of a campus&#10;&#10;Description automatically generated">
            <a:extLst>
              <a:ext uri="{FF2B5EF4-FFF2-40B4-BE49-F238E27FC236}">
                <a16:creationId xmlns:a16="http://schemas.microsoft.com/office/drawing/2014/main" id="{A25A37BF-4721-37EA-2875-063DBAD7AE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81" y="1391295"/>
            <a:ext cx="7416000" cy="48480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D61AC32-D0D4-9A64-D445-EB71D6D954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72" y="86352"/>
            <a:ext cx="2614150" cy="1304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F3918D-6AF3-298D-1C36-975C143E3E7A}"/>
              </a:ext>
            </a:extLst>
          </p:cNvPr>
          <p:cNvSpPr txBox="1"/>
          <p:nvPr/>
        </p:nvSpPr>
        <p:spPr>
          <a:xfrm>
            <a:off x="3171361" y="294503"/>
            <a:ext cx="4688988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/>
              <a:t>Research Unit </a:t>
            </a:r>
          </a:p>
          <a:p>
            <a:pPr>
              <a:lnSpc>
                <a:spcPct val="150000"/>
              </a:lnSpc>
            </a:pPr>
            <a:r>
              <a:rPr lang="en-GB" b="1" u="sng"/>
              <a:t>Evaluated as Excellent at National level </a:t>
            </a:r>
          </a:p>
        </p:txBody>
      </p:sp>
    </p:spTree>
    <p:extLst>
      <p:ext uri="{BB962C8B-B14F-4D97-AF65-F5344CB8AC3E}">
        <p14:creationId xmlns:p14="http://schemas.microsoft.com/office/powerpoint/2010/main" val="428167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B7919-1CC0-95C8-057A-AF6725D32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0D146CC-9E3B-F748-E114-0BEE6FBF939F}"/>
              </a:ext>
            </a:extLst>
          </p:cNvPr>
          <p:cNvSpPr txBox="1"/>
          <p:nvPr/>
        </p:nvSpPr>
        <p:spPr>
          <a:xfrm>
            <a:off x="490335" y="258594"/>
            <a:ext cx="7031736" cy="97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Research Unit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Centre for Mechanical Technology and Automation (TEMA)</a:t>
            </a:r>
            <a:endParaRPr lang="pt-PT" sz="2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C797C7-5096-7F60-B6D4-C29EBDF28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08" y="1375902"/>
            <a:ext cx="6897063" cy="4191585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6C10F72D-5E69-B4A9-01B3-0B1C406F1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" y="1734699"/>
            <a:ext cx="7353908" cy="40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88A36E-B77D-4732-C7BF-3DE2B89C1349}"/>
                  </a:ext>
                </a:extLst>
              </p14:cNvPr>
              <p14:cNvContentPartPr/>
              <p14:nvPr/>
            </p14:nvContentPartPr>
            <p14:xfrm>
              <a:off x="960262" y="2704014"/>
              <a:ext cx="6683400" cy="48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88A36E-B77D-4732-C7BF-3DE2B89C13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8262" y="2560014"/>
                <a:ext cx="6827040" cy="33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441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694EC-8359-E8E3-A2E9-92573F0C1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3DB35B7-E4EC-F183-F8A0-76492A2116CD}"/>
              </a:ext>
            </a:extLst>
          </p:cNvPr>
          <p:cNvSpPr txBox="1"/>
          <p:nvPr/>
        </p:nvSpPr>
        <p:spPr>
          <a:xfrm>
            <a:off x="645610" y="405243"/>
            <a:ext cx="7031736" cy="97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/>
              <a:t>Research Unit </a:t>
            </a:r>
          </a:p>
          <a:p>
            <a:pPr>
              <a:lnSpc>
                <a:spcPct val="150000"/>
              </a:lnSpc>
            </a:pPr>
            <a:r>
              <a:rPr lang="en-US" sz="2000" b="1"/>
              <a:t>Centre for Mechanical Technology and Automation (TEMA)</a:t>
            </a:r>
            <a:endParaRPr lang="pt-PT" sz="2000" b="1"/>
          </a:p>
        </p:txBody>
      </p:sp>
      <p:pic>
        <p:nvPicPr>
          <p:cNvPr id="24" name="Picture 23" descr="A logo for a company&#10;&#10;Description automatically generated">
            <a:extLst>
              <a:ext uri="{FF2B5EF4-FFF2-40B4-BE49-F238E27FC236}">
                <a16:creationId xmlns:a16="http://schemas.microsoft.com/office/drawing/2014/main" id="{2B3E3EC3-5949-3CF5-2C9F-FA2DB3DA4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t="16233" r="25733" b="14270"/>
          <a:stretch/>
        </p:blipFill>
        <p:spPr>
          <a:xfrm>
            <a:off x="9262399" y="546973"/>
            <a:ext cx="2373683" cy="1081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89C231-DCF5-689B-9A5A-A52F6F032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461" y="1719523"/>
            <a:ext cx="8137841" cy="4733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2C6109-D965-92A2-4AF2-A65FE259146E}"/>
              </a:ext>
            </a:extLst>
          </p:cNvPr>
          <p:cNvSpPr txBox="1"/>
          <p:nvPr/>
        </p:nvSpPr>
        <p:spPr>
          <a:xfrm>
            <a:off x="645610" y="2038350"/>
            <a:ext cx="2495550" cy="1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/>
              <a:t>Founder Member of Intelligent Systems Associate Laboratory</a:t>
            </a:r>
          </a:p>
          <a:p>
            <a:pPr algn="ctr">
              <a:lnSpc>
                <a:spcPct val="150000"/>
              </a:lnSpc>
            </a:pPr>
            <a:r>
              <a:rPr lang="en-GB"/>
              <a:t>LASI</a:t>
            </a:r>
          </a:p>
        </p:txBody>
      </p:sp>
    </p:spTree>
    <p:extLst>
      <p:ext uri="{BB962C8B-B14F-4D97-AF65-F5344CB8AC3E}">
        <p14:creationId xmlns:p14="http://schemas.microsoft.com/office/powerpoint/2010/main" val="318697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2B7AB3-B793-5226-69FA-4AF305BEBEEB}"/>
              </a:ext>
            </a:extLst>
          </p:cNvPr>
          <p:cNvSpPr txBox="1"/>
          <p:nvPr/>
        </p:nvSpPr>
        <p:spPr>
          <a:xfrm>
            <a:off x="645610" y="400287"/>
            <a:ext cx="306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err="1"/>
              <a:t>Infrastructures</a:t>
            </a:r>
            <a:endParaRPr lang="pt-PT" sz="32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8BC8D-7CB7-912A-83AB-256316437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6"/>
          <a:stretch/>
        </p:blipFill>
        <p:spPr>
          <a:xfrm>
            <a:off x="645610" y="2051440"/>
            <a:ext cx="11164824" cy="3271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830990-BBDE-7C66-F264-78CEBB116F81}"/>
              </a:ext>
            </a:extLst>
          </p:cNvPr>
          <p:cNvSpPr txBox="1"/>
          <p:nvPr/>
        </p:nvSpPr>
        <p:spPr>
          <a:xfrm>
            <a:off x="8296307" y="2051440"/>
            <a:ext cx="306044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/>
              <a:t>7</a:t>
            </a:r>
            <a:r>
              <a:rPr lang="en-GB" sz="2000" b="1" baseline="30000"/>
              <a:t>th</a:t>
            </a:r>
            <a:r>
              <a:rPr lang="en-GB" sz="2000" b="1"/>
              <a:t> year of certification</a:t>
            </a:r>
          </a:p>
        </p:txBody>
      </p:sp>
    </p:spTree>
    <p:extLst>
      <p:ext uri="{BB962C8B-B14F-4D97-AF65-F5344CB8AC3E}">
        <p14:creationId xmlns:p14="http://schemas.microsoft.com/office/powerpoint/2010/main" val="55923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mputer&#10;&#10;AI-generated content may be incorrect.">
            <a:extLst>
              <a:ext uri="{FF2B5EF4-FFF2-40B4-BE49-F238E27FC236}">
                <a16:creationId xmlns:a16="http://schemas.microsoft.com/office/drawing/2014/main" id="{5B1C3F87-301E-7870-E5FA-018762099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"/>
            <a:ext cx="12192000" cy="6849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532BD0-039A-DE89-B3F8-F08E610BA0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501"/>
          <a:stretch/>
        </p:blipFill>
        <p:spPr>
          <a:xfrm>
            <a:off x="4898965" y="107578"/>
            <a:ext cx="2412000" cy="946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05A0F4-AAA0-6D52-3A59-BFA50762DEA6}"/>
              </a:ext>
            </a:extLst>
          </p:cNvPr>
          <p:cNvSpPr txBox="1"/>
          <p:nvPr/>
        </p:nvSpPr>
        <p:spPr>
          <a:xfrm>
            <a:off x="8771965" y="1478286"/>
            <a:ext cx="2998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Calibration Techniques for LiDAR and Camera Systems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F730A-50B5-0BAF-1618-EAC332A2ED7E}"/>
              </a:ext>
            </a:extLst>
          </p:cNvPr>
          <p:cNvSpPr txBox="1"/>
          <p:nvPr/>
        </p:nvSpPr>
        <p:spPr>
          <a:xfrm>
            <a:off x="1842248" y="2939533"/>
            <a:ext cx="29986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Vibroacoustic</a:t>
            </a:r>
          </a:p>
        </p:txBody>
      </p:sp>
    </p:spTree>
    <p:extLst>
      <p:ext uri="{BB962C8B-B14F-4D97-AF65-F5344CB8AC3E}">
        <p14:creationId xmlns:p14="http://schemas.microsoft.com/office/powerpoint/2010/main" val="411536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91E34-724C-E3AD-061B-5C881271F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6DEC4D-4717-35AF-D53C-66156A8583DD}"/>
              </a:ext>
            </a:extLst>
          </p:cNvPr>
          <p:cNvSpPr txBox="1"/>
          <p:nvPr/>
        </p:nvSpPr>
        <p:spPr>
          <a:xfrm>
            <a:off x="426026" y="329746"/>
            <a:ext cx="1071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Metal Additive manufacturing Wire  – Directed energy deposition (DED)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860C0-5C1A-875C-0BB2-98B8D66A9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75" y="505679"/>
            <a:ext cx="3366777" cy="3069034"/>
          </a:xfrm>
          <a:prstGeom prst="rect">
            <a:avLst/>
          </a:prstGeom>
        </p:spPr>
      </p:pic>
      <p:pic>
        <p:nvPicPr>
          <p:cNvPr id="7" name="Wire-Laser Metal Deposition - Meltio Technology">
            <a:hlinkClick r:id="" action="ppaction://media"/>
            <a:extLst>
              <a:ext uri="{FF2B5EF4-FFF2-40B4-BE49-F238E27FC236}">
                <a16:creationId xmlns:a16="http://schemas.microsoft.com/office/drawing/2014/main" id="{8523C046-583C-E859-3F5D-2D56CF19DA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25763" y="3803237"/>
            <a:ext cx="4860000" cy="2733750"/>
          </a:xfrm>
          <a:prstGeom prst="rect">
            <a:avLst/>
          </a:prstGeom>
        </p:spPr>
      </p:pic>
      <p:pic>
        <p:nvPicPr>
          <p:cNvPr id="9" name="Picture 8" descr="A metal object in a black wall&#10;&#10;AI-generated content may be incorrect.">
            <a:extLst>
              <a:ext uri="{FF2B5EF4-FFF2-40B4-BE49-F238E27FC236}">
                <a16:creationId xmlns:a16="http://schemas.microsoft.com/office/drawing/2014/main" id="{46D65032-BFF8-CE6C-0409-F1C227576F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21" y="1960527"/>
            <a:ext cx="5682179" cy="37861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8654B9-5C39-05BD-9EE2-BE1B98626317}"/>
              </a:ext>
            </a:extLst>
          </p:cNvPr>
          <p:cNvSpPr txBox="1"/>
          <p:nvPr/>
        </p:nvSpPr>
        <p:spPr>
          <a:xfrm>
            <a:off x="434433" y="59829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err="1"/>
              <a:t>Meltio</a:t>
            </a:r>
            <a:r>
              <a:rPr lang="en-GB"/>
              <a:t> M600 – printing volume </a:t>
            </a:r>
            <a:r>
              <a:rPr lang="pt-PT"/>
              <a:t>300 x 400 x 600 mm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FF5A4-F83A-A3E2-EF1C-0BCD6A22B5A3}"/>
              </a:ext>
            </a:extLst>
          </p:cNvPr>
          <p:cNvSpPr txBox="1"/>
          <p:nvPr/>
        </p:nvSpPr>
        <p:spPr>
          <a:xfrm>
            <a:off x="6452579" y="348238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hlinkClick r:id="rId7"/>
              </a:rPr>
              <a:t>https://www.youtube.com/watch?v=PvnfrVNcVrw&amp;pp=ygUHbWVsdGlvIA%3D%3D</a:t>
            </a:r>
            <a:endParaRPr lang="en-GB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CA2C74-6596-CF0E-BF61-FBFBE66AEC7C}"/>
              </a:ext>
            </a:extLst>
          </p:cNvPr>
          <p:cNvSpPr txBox="1"/>
          <p:nvPr/>
        </p:nvSpPr>
        <p:spPr>
          <a:xfrm>
            <a:off x="668411" y="883744"/>
            <a:ext cx="5112692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/>
              <a:t>Blue Laser (</a:t>
            </a:r>
            <a:r>
              <a:rPr lang="pt-PT" dirty="0"/>
              <a:t>445 </a:t>
            </a:r>
            <a:r>
              <a:rPr lang="pt-PT" dirty="0" err="1"/>
              <a:t>nm</a:t>
            </a:r>
            <a:r>
              <a:rPr lang="pt-PT" dirty="0"/>
              <a:t>) </a:t>
            </a:r>
            <a:r>
              <a:rPr lang="pt-PT" dirty="0" err="1"/>
              <a:t>Aluminium</a:t>
            </a:r>
            <a:r>
              <a:rPr lang="pt-PT" dirty="0"/>
              <a:t>, </a:t>
            </a:r>
            <a:r>
              <a:rPr lang="pt-PT" dirty="0" err="1"/>
              <a:t>titanium</a:t>
            </a:r>
            <a:r>
              <a:rPr lang="pt-PT" dirty="0"/>
              <a:t> </a:t>
            </a:r>
            <a:r>
              <a:rPr lang="pt-PT" dirty="0" err="1"/>
              <a:t>alloys</a:t>
            </a:r>
            <a:r>
              <a:rPr lang="pt-PT" dirty="0"/>
              <a:t> and </a:t>
            </a:r>
            <a:r>
              <a:rPr lang="pt-PT" dirty="0" err="1"/>
              <a:t>pure</a:t>
            </a:r>
            <a:r>
              <a:rPr lang="pt-PT" dirty="0"/>
              <a:t> </a:t>
            </a:r>
            <a:r>
              <a:rPr lang="pt-PT" dirty="0" err="1"/>
              <a:t>copper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0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0" mute="1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Screw Conveyor: Advantages of manufacturing and repair with Meltio">
            <a:hlinkClick r:id="" action="ppaction://media"/>
            <a:extLst>
              <a:ext uri="{FF2B5EF4-FFF2-40B4-BE49-F238E27FC236}">
                <a16:creationId xmlns:a16="http://schemas.microsoft.com/office/drawing/2014/main" id="{073D6CDD-AF0F-2E81-9081-E3343D4913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12552" y="1722937"/>
            <a:ext cx="4859020" cy="27432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A0FB0F9-3FF0-EFA1-AD16-42591C7579DF}"/>
              </a:ext>
            </a:extLst>
          </p:cNvPr>
          <p:cNvSpPr txBox="1"/>
          <p:nvPr/>
        </p:nvSpPr>
        <p:spPr>
          <a:xfrm>
            <a:off x="658585" y="4666106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hlinkClick r:id="rId5"/>
              </a:rPr>
              <a:t>https://www.youtube.com/watch?v=9S5BIjC9Fvs&amp;pp=ygUHbWVsdGlvIA%3D%3D</a:t>
            </a:r>
            <a:endParaRPr lang="en-GB" sz="1200"/>
          </a:p>
        </p:txBody>
      </p:sp>
      <p:pic>
        <p:nvPicPr>
          <p:cNvPr id="3" name="Online Media 11" title="3D Printed Metal Engine Manifold for Motorsport - Meltio Engine Robot Integration">
            <a:hlinkClick r:id="" action="ppaction://media"/>
            <a:extLst>
              <a:ext uri="{FF2B5EF4-FFF2-40B4-BE49-F238E27FC236}">
                <a16:creationId xmlns:a16="http://schemas.microsoft.com/office/drawing/2014/main" id="{A76A08D4-21DB-BDD1-521B-89D3ABD4CB1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744772" y="1755044"/>
            <a:ext cx="4860000" cy="27437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7A6909-3F58-5B6A-3BAB-0FF2742C7FE5}"/>
              </a:ext>
            </a:extLst>
          </p:cNvPr>
          <p:cNvSpPr txBox="1"/>
          <p:nvPr/>
        </p:nvSpPr>
        <p:spPr>
          <a:xfrm>
            <a:off x="6487772" y="464084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hlinkClick r:id="rId7"/>
              </a:rPr>
              <a:t>https://www.youtube.com/watch?v=6BvGbGKGQhI&amp;pp=ygUHbWVsdGlvIA%3D%3D</a:t>
            </a:r>
            <a:endParaRPr lang="en-GB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8732BD-0B58-E437-25BB-08A7FA3B301F}"/>
              </a:ext>
            </a:extLst>
          </p:cNvPr>
          <p:cNvSpPr txBox="1"/>
          <p:nvPr/>
        </p:nvSpPr>
        <p:spPr>
          <a:xfrm>
            <a:off x="1565662" y="105421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err="1"/>
              <a:t>Reparações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A5721-7E1D-4FDC-6BB5-964779720224}"/>
              </a:ext>
            </a:extLst>
          </p:cNvPr>
          <p:cNvSpPr txBox="1"/>
          <p:nvPr/>
        </p:nvSpPr>
        <p:spPr>
          <a:xfrm>
            <a:off x="7498372" y="105421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err="1"/>
              <a:t>Multimaterial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40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1470</Words>
  <Application>Microsoft Office PowerPoint</Application>
  <PresentationFormat>Widescreen</PresentationFormat>
  <Paragraphs>296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Universiadade de Aveiro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Joana Guimaraes</dc:creator>
  <cp:lastModifiedBy>Joana Guimaraes</cp:lastModifiedBy>
  <cp:revision>9</cp:revision>
  <dcterms:created xsi:type="dcterms:W3CDTF">2026-01-23T11:08:21Z</dcterms:created>
  <dcterms:modified xsi:type="dcterms:W3CDTF">2026-06-23T12:19:20Z</dcterms:modified>
</cp:coreProperties>
</file>